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57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462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334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439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062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995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400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643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003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063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6530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3154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1" y="6007060"/>
            <a:ext cx="8136904" cy="878324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457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BDA7-7690-4DF9-9F50-6620E9041CEE}" type="datetimeFigureOut">
              <a:rPr lang="fr-FR" smtClean="0"/>
              <a:pPr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4457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457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F6F5-2E77-4892-92B1-E74E833DDD45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0392" y="5991316"/>
            <a:ext cx="1008111" cy="79553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-36512" y="6125234"/>
            <a:ext cx="7794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Journées</a:t>
            </a:r>
            <a:r>
              <a:rPr lang="fr-FR" sz="2000" b="1" baseline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 DEL de PIRIAC SUR MER – 19, 20 et 21 novembre 2014</a:t>
            </a:r>
            <a:endParaRPr lang="fr-FR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582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g50.fr/files/fck/files/juridique/thematique/CAHIER%20DU%20PEDT%20-%20HANDICAP%20-%20A4%20-%20V4.pdf" TargetMode="External"/><Relationship Id="rId2" Type="http://schemas.openxmlformats.org/officeDocument/2006/relationships/hyperlink" Target="http://www.polehandicap50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pa40.fr/JPA-La-Jeunesse-au-Plein-Air/Loisirs-et-Handicap/Malles-pedagogiques-handica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13108"/>
            <a:ext cx="9217024" cy="68984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32033" y="547869"/>
            <a:ext cx="5488239" cy="1162463"/>
          </a:xfrm>
          <a:custGeom>
            <a:avLst/>
            <a:gdLst>
              <a:gd name="connsiteX0" fmla="*/ 0 w 5904656"/>
              <a:gd name="connsiteY0" fmla="*/ 0 h 720080"/>
              <a:gd name="connsiteX1" fmla="*/ 5904656 w 5904656"/>
              <a:gd name="connsiteY1" fmla="*/ 0 h 720080"/>
              <a:gd name="connsiteX2" fmla="*/ 5904656 w 5904656"/>
              <a:gd name="connsiteY2" fmla="*/ 720080 h 720080"/>
              <a:gd name="connsiteX3" fmla="*/ 0 w 5904656"/>
              <a:gd name="connsiteY3" fmla="*/ 720080 h 720080"/>
              <a:gd name="connsiteX4" fmla="*/ 0 w 5904656"/>
              <a:gd name="connsiteY4" fmla="*/ 0 h 720080"/>
              <a:gd name="connsiteX0" fmla="*/ 0 w 5904656"/>
              <a:gd name="connsiteY0" fmla="*/ 0 h 720080"/>
              <a:gd name="connsiteX1" fmla="*/ 5904656 w 5904656"/>
              <a:gd name="connsiteY1" fmla="*/ 0 h 720080"/>
              <a:gd name="connsiteX2" fmla="*/ 5904656 w 5904656"/>
              <a:gd name="connsiteY2" fmla="*/ 720080 h 720080"/>
              <a:gd name="connsiteX3" fmla="*/ 962025 w 5904656"/>
              <a:gd name="connsiteY3" fmla="*/ 491480 h 720080"/>
              <a:gd name="connsiteX4" fmla="*/ 0 w 5904656"/>
              <a:gd name="connsiteY4" fmla="*/ 0 h 720080"/>
              <a:gd name="connsiteX0" fmla="*/ 0 w 5904656"/>
              <a:gd name="connsiteY0" fmla="*/ 0 h 729605"/>
              <a:gd name="connsiteX1" fmla="*/ 5904656 w 5904656"/>
              <a:gd name="connsiteY1" fmla="*/ 0 h 729605"/>
              <a:gd name="connsiteX2" fmla="*/ 5904656 w 5904656"/>
              <a:gd name="connsiteY2" fmla="*/ 720080 h 729605"/>
              <a:gd name="connsiteX3" fmla="*/ 447675 w 5904656"/>
              <a:gd name="connsiteY3" fmla="*/ 729605 h 729605"/>
              <a:gd name="connsiteX4" fmla="*/ 0 w 5904656"/>
              <a:gd name="connsiteY4" fmla="*/ 0 h 729605"/>
              <a:gd name="connsiteX0" fmla="*/ 0 w 5904656"/>
              <a:gd name="connsiteY0" fmla="*/ 0 h 729605"/>
              <a:gd name="connsiteX1" fmla="*/ 2447081 w 5904656"/>
              <a:gd name="connsiteY1" fmla="*/ 257175 h 729605"/>
              <a:gd name="connsiteX2" fmla="*/ 5904656 w 5904656"/>
              <a:gd name="connsiteY2" fmla="*/ 720080 h 729605"/>
              <a:gd name="connsiteX3" fmla="*/ 447675 w 5904656"/>
              <a:gd name="connsiteY3" fmla="*/ 729605 h 729605"/>
              <a:gd name="connsiteX4" fmla="*/ 0 w 5904656"/>
              <a:gd name="connsiteY4" fmla="*/ 0 h 729605"/>
              <a:gd name="connsiteX0" fmla="*/ 0 w 5904656"/>
              <a:gd name="connsiteY0" fmla="*/ 0 h 729605"/>
              <a:gd name="connsiteX1" fmla="*/ 2447081 w 5904656"/>
              <a:gd name="connsiteY1" fmla="*/ 257175 h 729605"/>
              <a:gd name="connsiteX2" fmla="*/ 5904656 w 5904656"/>
              <a:gd name="connsiteY2" fmla="*/ 720080 h 729605"/>
              <a:gd name="connsiteX3" fmla="*/ 447675 w 5904656"/>
              <a:gd name="connsiteY3" fmla="*/ 729605 h 729605"/>
              <a:gd name="connsiteX4" fmla="*/ 0 w 5904656"/>
              <a:gd name="connsiteY4" fmla="*/ 0 h 729605"/>
              <a:gd name="connsiteX0" fmla="*/ 1495425 w 5456981"/>
              <a:gd name="connsiteY0" fmla="*/ 0 h 1158230"/>
              <a:gd name="connsiteX1" fmla="*/ 1999406 w 5456981"/>
              <a:gd name="connsiteY1" fmla="*/ 685800 h 1158230"/>
              <a:gd name="connsiteX2" fmla="*/ 5456981 w 5456981"/>
              <a:gd name="connsiteY2" fmla="*/ 1148705 h 1158230"/>
              <a:gd name="connsiteX3" fmla="*/ 0 w 5456981"/>
              <a:gd name="connsiteY3" fmla="*/ 1158230 h 1158230"/>
              <a:gd name="connsiteX4" fmla="*/ 1495425 w 5456981"/>
              <a:gd name="connsiteY4" fmla="*/ 0 h 1158230"/>
              <a:gd name="connsiteX0" fmla="*/ 1526683 w 5488239"/>
              <a:gd name="connsiteY0" fmla="*/ 4233 h 1162463"/>
              <a:gd name="connsiteX1" fmla="*/ 2030664 w 5488239"/>
              <a:gd name="connsiteY1" fmla="*/ 690033 h 1162463"/>
              <a:gd name="connsiteX2" fmla="*/ 5488239 w 5488239"/>
              <a:gd name="connsiteY2" fmla="*/ 1152938 h 1162463"/>
              <a:gd name="connsiteX3" fmla="*/ 31258 w 5488239"/>
              <a:gd name="connsiteY3" fmla="*/ 1162463 h 1162463"/>
              <a:gd name="connsiteX4" fmla="*/ 1526683 w 5488239"/>
              <a:gd name="connsiteY4" fmla="*/ 4233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8239" h="1162463">
                <a:moveTo>
                  <a:pt x="1526683" y="4233"/>
                </a:moveTo>
                <a:lnTo>
                  <a:pt x="2030664" y="690033"/>
                </a:lnTo>
                <a:cubicBezTo>
                  <a:pt x="3821364" y="25185"/>
                  <a:pt x="4335714" y="998636"/>
                  <a:pt x="5488239" y="1152938"/>
                </a:cubicBezTo>
                <a:lnTo>
                  <a:pt x="31258" y="1162463"/>
                </a:lnTo>
                <a:cubicBezTo>
                  <a:pt x="529733" y="776386"/>
                  <a:pt x="-1048242" y="-66890"/>
                  <a:pt x="1526683" y="4233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63689" y="58709"/>
            <a:ext cx="73803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7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Journées DEL de PIRIAC SUR MER</a:t>
            </a:r>
            <a:r>
              <a:rPr lang="fr-FR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/>
            </a:r>
            <a:br>
              <a:rPr lang="fr-FR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fr-FR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19, 20 et 21 novembre 2014</a:t>
            </a:r>
            <a:endParaRPr lang="fr-FR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172556"/>
            <a:ext cx="1944216" cy="17128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3" y="-27384"/>
            <a:ext cx="2157505" cy="139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364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03699"/>
          </a:xfrm>
        </p:spPr>
        <p:txBody>
          <a:bodyPr>
            <a:normAutofit/>
          </a:bodyPr>
          <a:lstStyle/>
          <a:p>
            <a:r>
              <a:rPr lang="fr-FR" b="1" dirty="0" smtClean="0"/>
              <a:t>Favoriser l’inclusion</a:t>
            </a:r>
            <a:br>
              <a:rPr lang="fr-FR" b="1" dirty="0" smtClean="0"/>
            </a:br>
            <a:r>
              <a:rPr lang="fr-FR" b="1" dirty="0" smtClean="0"/>
              <a:t>en séjours de vacances et ALSH, exemple d’un pôle ressource</a:t>
            </a:r>
            <a:endParaRPr lang="fr-FR" sz="2200" i="1" dirty="0">
              <a:solidFill>
                <a:srgbClr val="002060"/>
              </a:solidFill>
              <a:latin typeface="Bahamas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Atelier de formation</a:t>
            </a:r>
          </a:p>
          <a:p>
            <a:r>
              <a:rPr lang="fr-FR" dirty="0" smtClean="0"/>
              <a:t>du jeudi 20 novembre de 9h à 11h30</a:t>
            </a:r>
          </a:p>
        </p:txBody>
      </p:sp>
    </p:spTree>
    <p:extLst>
      <p:ext uri="{BB962C8B-B14F-4D97-AF65-F5344CB8AC3E}">
        <p14:creationId xmlns:p14="http://schemas.microsoft.com/office/powerpoint/2010/main" xmlns="" val="2855967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Khmer UI" panose="020B0502040204020203" pitchFamily="34" charset="0"/>
                <a:cs typeface="Khmer UI" panose="020B0502040204020203" pitchFamily="34" charset="0"/>
              </a:rPr>
              <a:t>Déroulement</a:t>
            </a:r>
            <a:endParaRPr lang="fr-FR" b="1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Khmer UI" panose="020B0502040204020203" pitchFamily="34" charset="0"/>
                <a:cs typeface="Khmer UI" panose="020B0502040204020203" pitchFamily="34" charset="0"/>
              </a:rPr>
              <a:t>Accueil</a:t>
            </a:r>
          </a:p>
          <a:p>
            <a:r>
              <a:rPr lang="fr-FR" dirty="0" smtClean="0"/>
              <a:t>Adaptations de services de droit communs Jean LAMBRET</a:t>
            </a:r>
          </a:p>
          <a:p>
            <a:r>
              <a:rPr lang="fr-FR" dirty="0" smtClean="0"/>
              <a:t>Le Pôle Ressources Handicap PEP 50      Violette MORIN</a:t>
            </a:r>
          </a:p>
          <a:p>
            <a:r>
              <a:rPr lang="fr-FR" dirty="0" smtClean="0"/>
              <a:t>Echanges entre participants</a:t>
            </a:r>
          </a:p>
          <a:p>
            <a:r>
              <a:rPr lang="fr-FR" dirty="0" smtClean="0"/>
              <a:t>Restitution des échanges et débat</a:t>
            </a:r>
          </a:p>
          <a:p>
            <a:endParaRPr lang="fr-FR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27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L'organisation collective des services de droit communs</a:t>
            </a:r>
            <a:endParaRPr lang="fr-FR" b="1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Colos, ALSH, périscolaires…</a:t>
            </a:r>
          </a:p>
          <a:p>
            <a:r>
              <a:rPr lang="fr-FR" dirty="0" smtClean="0"/>
              <a:t>L’organisation égalitaire</a:t>
            </a:r>
          </a:p>
          <a:p>
            <a:pPr lvl="1"/>
            <a:r>
              <a:rPr lang="fr-FR" dirty="0" smtClean="0"/>
              <a:t>Donne la même place à chacun </a:t>
            </a:r>
          </a:p>
          <a:p>
            <a:pPr lvl="1"/>
            <a:r>
              <a:rPr lang="fr-FR" dirty="0" smtClean="0"/>
              <a:t>élimine ce qui dérange</a:t>
            </a:r>
          </a:p>
          <a:p>
            <a:pPr lvl="1"/>
            <a:r>
              <a:rPr lang="fr-FR" dirty="0" smtClean="0"/>
              <a:t>exclue ceux qui dérangent</a:t>
            </a:r>
          </a:p>
          <a:p>
            <a:r>
              <a:rPr lang="fr-FR" dirty="0" smtClean="0"/>
              <a:t>Peut-elle s'adapter à chacun?</a:t>
            </a:r>
          </a:p>
          <a:p>
            <a:pPr lvl="1"/>
            <a:r>
              <a:rPr lang="fr-FR" dirty="0" smtClean="0">
                <a:latin typeface="+mj-lt"/>
              </a:rPr>
              <a:t>Les enfants en difficulté ?</a:t>
            </a:r>
          </a:p>
          <a:p>
            <a:pPr lvl="1"/>
            <a:r>
              <a:rPr lang="fr-FR" dirty="0" smtClean="0">
                <a:latin typeface="+mj-lt"/>
              </a:rPr>
              <a:t>Les enfants perturbateurs?</a:t>
            </a:r>
          </a:p>
          <a:p>
            <a:pPr lvl="1"/>
            <a:r>
              <a:rPr lang="fr-FR" dirty="0" smtClean="0">
                <a:latin typeface="+mj-lt"/>
                <a:cs typeface="Khmer UI" panose="020B0502040204020203" pitchFamily="34" charset="0"/>
              </a:rPr>
              <a:t>Les enfants malades?</a:t>
            </a:r>
            <a:endParaRPr lang="fr-FR" dirty="0">
              <a:latin typeface="+mj-lt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27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L'organisation collective des services de droit communs</a:t>
            </a:r>
            <a:endParaRPr lang="fr-FR" b="1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r>
              <a:rPr lang="fr-FR" dirty="0" smtClean="0"/>
              <a:t>Le règlement de services</a:t>
            </a:r>
          </a:p>
          <a:p>
            <a:pPr lvl="1"/>
            <a:r>
              <a:rPr lang="fr-FR" dirty="0" smtClean="0"/>
              <a:t>Accueille tous les enfants et vise l’épanouissement</a:t>
            </a:r>
          </a:p>
          <a:p>
            <a:pPr lvl="1"/>
            <a:r>
              <a:rPr lang="fr-FR" dirty="0" smtClean="0"/>
              <a:t>Sollicite la complicité des parents pour l’atteindre</a:t>
            </a:r>
          </a:p>
          <a:p>
            <a:pPr lvl="1"/>
            <a:r>
              <a:rPr lang="fr-FR" dirty="0" smtClean="0"/>
              <a:t>Informe des sanctions et soutiens existants:</a:t>
            </a:r>
          </a:p>
          <a:p>
            <a:pPr lvl="2"/>
            <a:r>
              <a:rPr lang="fr-FR" dirty="0" smtClean="0"/>
              <a:t>Projet d’Adaptation Individualisé</a:t>
            </a:r>
          </a:p>
          <a:p>
            <a:pPr lvl="2"/>
            <a:r>
              <a:rPr lang="fr-FR" dirty="0" smtClean="0"/>
              <a:t>Parcours éducatifs  (PRE, veille éducative…)</a:t>
            </a:r>
          </a:p>
          <a:p>
            <a:pPr lvl="2"/>
            <a:r>
              <a:rPr lang="fr-FR" dirty="0" smtClean="0"/>
              <a:t>Graduation des sanctions </a:t>
            </a:r>
          </a:p>
          <a:p>
            <a:pPr lvl="2"/>
            <a:r>
              <a:rPr lang="fr-FR" dirty="0" smtClean="0"/>
              <a:t>Informations préoccupantes</a:t>
            </a:r>
            <a:endParaRPr lang="fr-FR" dirty="0">
              <a:latin typeface="+mj-lt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27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L'organisation collective des services de droit communs</a:t>
            </a:r>
            <a:endParaRPr lang="fr-FR" b="1" dirty="0"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FR" b="1" dirty="0" smtClean="0"/>
              <a:t>Les Droits des Enfants</a:t>
            </a:r>
          </a:p>
          <a:p>
            <a:pPr lvl="1"/>
            <a:r>
              <a:rPr lang="fr-FR" dirty="0" smtClean="0"/>
              <a:t>« Egal accès des enfants à la cantine" Défenseur des Droits</a:t>
            </a:r>
          </a:p>
          <a:p>
            <a:pPr lvl="1"/>
            <a:r>
              <a:rPr lang="fr-FR" dirty="0" smtClean="0"/>
              <a:t>Afficher des règles qui permet des sanctions graduées,</a:t>
            </a:r>
          </a:p>
          <a:p>
            <a:pPr lvl="1"/>
            <a:r>
              <a:rPr lang="fr-FR" dirty="0" smtClean="0"/>
              <a:t>Organiser la parole de l'enfant pour améliorer les services</a:t>
            </a:r>
          </a:p>
          <a:p>
            <a:pPr lvl="2"/>
            <a:r>
              <a:rPr lang="fr-FR" dirty="0" smtClean="0"/>
              <a:t>Institution de rituels pour une organisation  « inclusive » </a:t>
            </a:r>
          </a:p>
          <a:p>
            <a:pPr lvl="2"/>
            <a:r>
              <a:rPr lang="fr-FR" dirty="0" smtClean="0"/>
              <a:t>Chacun se sent reconnu dans le groupe avec ses différences.</a:t>
            </a:r>
          </a:p>
          <a:p>
            <a:pPr lvl="2"/>
            <a:r>
              <a:rPr lang="fr-FR" dirty="0" smtClean="0"/>
              <a:t>Les enfants identifient mieux leurs propres besoins</a:t>
            </a:r>
          </a:p>
          <a:p>
            <a:r>
              <a:rPr lang="fr-FR" dirty="0" smtClean="0"/>
              <a:t>Développer ses différences, c’est s’affirmer, cultiver sa personnalité et mieux accepter celles des autres</a:t>
            </a:r>
          </a:p>
          <a:p>
            <a:r>
              <a:rPr lang="fr-FR" dirty="0" smtClean="0"/>
              <a:t>Principe d'équité contre l’uniformité de l'égalité</a:t>
            </a:r>
          </a:p>
        </p:txBody>
      </p:sp>
    </p:spTree>
    <p:extLst>
      <p:ext uri="{BB962C8B-B14F-4D97-AF65-F5344CB8AC3E}">
        <p14:creationId xmlns:p14="http://schemas.microsoft.com/office/powerpoint/2010/main" xmlns="" val="225827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ressources pour accueillir des enfants atteints de handicap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r>
              <a:rPr lang="fr-FR" dirty="0" smtClean="0"/>
              <a:t>Pole Ressources Handicap PEP 50, Violette MORIN, Responsable</a:t>
            </a:r>
          </a:p>
          <a:p>
            <a:pPr lvl="1"/>
            <a:r>
              <a:rPr lang="fr-FR" dirty="0" smtClean="0">
                <a:hlinkClick r:id="rId2"/>
              </a:rPr>
              <a:t>http://www.polehandicap50.fr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pPr lvl="1"/>
            <a:r>
              <a:rPr lang="fr-FR" dirty="0" smtClean="0"/>
              <a:t>Les Cahiers </a:t>
            </a:r>
            <a:r>
              <a:rPr lang="fr-FR" dirty="0" smtClean="0"/>
              <a:t>du PEdT </a:t>
            </a:r>
            <a:r>
              <a:rPr lang="fr-FR" sz="1000" dirty="0" smtClean="0">
                <a:hlinkClick r:id="rId3"/>
              </a:rPr>
              <a:t>http://www.cdg50.fr/files/fck/files/juridique/thematique/CAHIER%20DU%20PEDT%20-%20HANDICAP%20-%20A4%20-%</a:t>
            </a:r>
            <a:r>
              <a:rPr lang="fr-FR" sz="1000" dirty="0" smtClean="0">
                <a:hlinkClick r:id="rId3"/>
              </a:rPr>
              <a:t>20V4.pdf</a:t>
            </a:r>
            <a:endParaRPr lang="fr-FR" sz="1000" dirty="0" smtClean="0"/>
          </a:p>
          <a:p>
            <a:r>
              <a:rPr lang="fr-FR" dirty="0" smtClean="0"/>
              <a:t>JPA 40 Julien Fernandez, chargé de Mission</a:t>
            </a:r>
          </a:p>
          <a:p>
            <a:pPr lvl="1"/>
            <a:r>
              <a:rPr lang="fr-FR" sz="1200" dirty="0" smtClean="0">
                <a:hlinkClick r:id="rId4"/>
              </a:rPr>
              <a:t>http</a:t>
            </a:r>
            <a:r>
              <a:rPr lang="fr-FR" sz="1200" dirty="0" smtClean="0">
                <a:hlinkClick r:id="rId4"/>
              </a:rPr>
              <a:t>://</a:t>
            </a:r>
            <a:r>
              <a:rPr lang="fr-FR" sz="1200" dirty="0" smtClean="0">
                <a:hlinkClick r:id="rId4"/>
              </a:rPr>
              <a:t>www.jpa40.fr/JPA-La-Jeunesse-au-Plein-Air/Loisirs-et-Handicap/Malles-pedagogiques-handicap</a:t>
            </a:r>
            <a:endParaRPr lang="fr-FR" sz="12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2" y="-13108"/>
            <a:ext cx="9217024" cy="68984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32033" y="547869"/>
            <a:ext cx="5488239" cy="1162463"/>
          </a:xfrm>
          <a:custGeom>
            <a:avLst/>
            <a:gdLst>
              <a:gd name="connsiteX0" fmla="*/ 0 w 5904656"/>
              <a:gd name="connsiteY0" fmla="*/ 0 h 720080"/>
              <a:gd name="connsiteX1" fmla="*/ 5904656 w 5904656"/>
              <a:gd name="connsiteY1" fmla="*/ 0 h 720080"/>
              <a:gd name="connsiteX2" fmla="*/ 5904656 w 5904656"/>
              <a:gd name="connsiteY2" fmla="*/ 720080 h 720080"/>
              <a:gd name="connsiteX3" fmla="*/ 0 w 5904656"/>
              <a:gd name="connsiteY3" fmla="*/ 720080 h 720080"/>
              <a:gd name="connsiteX4" fmla="*/ 0 w 5904656"/>
              <a:gd name="connsiteY4" fmla="*/ 0 h 720080"/>
              <a:gd name="connsiteX0" fmla="*/ 0 w 5904656"/>
              <a:gd name="connsiteY0" fmla="*/ 0 h 720080"/>
              <a:gd name="connsiteX1" fmla="*/ 5904656 w 5904656"/>
              <a:gd name="connsiteY1" fmla="*/ 0 h 720080"/>
              <a:gd name="connsiteX2" fmla="*/ 5904656 w 5904656"/>
              <a:gd name="connsiteY2" fmla="*/ 720080 h 720080"/>
              <a:gd name="connsiteX3" fmla="*/ 962025 w 5904656"/>
              <a:gd name="connsiteY3" fmla="*/ 491480 h 720080"/>
              <a:gd name="connsiteX4" fmla="*/ 0 w 5904656"/>
              <a:gd name="connsiteY4" fmla="*/ 0 h 720080"/>
              <a:gd name="connsiteX0" fmla="*/ 0 w 5904656"/>
              <a:gd name="connsiteY0" fmla="*/ 0 h 729605"/>
              <a:gd name="connsiteX1" fmla="*/ 5904656 w 5904656"/>
              <a:gd name="connsiteY1" fmla="*/ 0 h 729605"/>
              <a:gd name="connsiteX2" fmla="*/ 5904656 w 5904656"/>
              <a:gd name="connsiteY2" fmla="*/ 720080 h 729605"/>
              <a:gd name="connsiteX3" fmla="*/ 447675 w 5904656"/>
              <a:gd name="connsiteY3" fmla="*/ 729605 h 729605"/>
              <a:gd name="connsiteX4" fmla="*/ 0 w 5904656"/>
              <a:gd name="connsiteY4" fmla="*/ 0 h 729605"/>
              <a:gd name="connsiteX0" fmla="*/ 0 w 5904656"/>
              <a:gd name="connsiteY0" fmla="*/ 0 h 729605"/>
              <a:gd name="connsiteX1" fmla="*/ 2447081 w 5904656"/>
              <a:gd name="connsiteY1" fmla="*/ 257175 h 729605"/>
              <a:gd name="connsiteX2" fmla="*/ 5904656 w 5904656"/>
              <a:gd name="connsiteY2" fmla="*/ 720080 h 729605"/>
              <a:gd name="connsiteX3" fmla="*/ 447675 w 5904656"/>
              <a:gd name="connsiteY3" fmla="*/ 729605 h 729605"/>
              <a:gd name="connsiteX4" fmla="*/ 0 w 5904656"/>
              <a:gd name="connsiteY4" fmla="*/ 0 h 729605"/>
              <a:gd name="connsiteX0" fmla="*/ 0 w 5904656"/>
              <a:gd name="connsiteY0" fmla="*/ 0 h 729605"/>
              <a:gd name="connsiteX1" fmla="*/ 2447081 w 5904656"/>
              <a:gd name="connsiteY1" fmla="*/ 257175 h 729605"/>
              <a:gd name="connsiteX2" fmla="*/ 5904656 w 5904656"/>
              <a:gd name="connsiteY2" fmla="*/ 720080 h 729605"/>
              <a:gd name="connsiteX3" fmla="*/ 447675 w 5904656"/>
              <a:gd name="connsiteY3" fmla="*/ 729605 h 729605"/>
              <a:gd name="connsiteX4" fmla="*/ 0 w 5904656"/>
              <a:gd name="connsiteY4" fmla="*/ 0 h 729605"/>
              <a:gd name="connsiteX0" fmla="*/ 1495425 w 5456981"/>
              <a:gd name="connsiteY0" fmla="*/ 0 h 1158230"/>
              <a:gd name="connsiteX1" fmla="*/ 1999406 w 5456981"/>
              <a:gd name="connsiteY1" fmla="*/ 685800 h 1158230"/>
              <a:gd name="connsiteX2" fmla="*/ 5456981 w 5456981"/>
              <a:gd name="connsiteY2" fmla="*/ 1148705 h 1158230"/>
              <a:gd name="connsiteX3" fmla="*/ 0 w 5456981"/>
              <a:gd name="connsiteY3" fmla="*/ 1158230 h 1158230"/>
              <a:gd name="connsiteX4" fmla="*/ 1495425 w 5456981"/>
              <a:gd name="connsiteY4" fmla="*/ 0 h 1158230"/>
              <a:gd name="connsiteX0" fmla="*/ 1526683 w 5488239"/>
              <a:gd name="connsiteY0" fmla="*/ 4233 h 1162463"/>
              <a:gd name="connsiteX1" fmla="*/ 2030664 w 5488239"/>
              <a:gd name="connsiteY1" fmla="*/ 690033 h 1162463"/>
              <a:gd name="connsiteX2" fmla="*/ 5488239 w 5488239"/>
              <a:gd name="connsiteY2" fmla="*/ 1152938 h 1162463"/>
              <a:gd name="connsiteX3" fmla="*/ 31258 w 5488239"/>
              <a:gd name="connsiteY3" fmla="*/ 1162463 h 1162463"/>
              <a:gd name="connsiteX4" fmla="*/ 1526683 w 5488239"/>
              <a:gd name="connsiteY4" fmla="*/ 4233 h 1162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8239" h="1162463">
                <a:moveTo>
                  <a:pt x="1526683" y="4233"/>
                </a:moveTo>
                <a:lnTo>
                  <a:pt x="2030664" y="690033"/>
                </a:lnTo>
                <a:cubicBezTo>
                  <a:pt x="3821364" y="25185"/>
                  <a:pt x="4335714" y="998636"/>
                  <a:pt x="5488239" y="1152938"/>
                </a:cubicBezTo>
                <a:lnTo>
                  <a:pt x="31258" y="1162463"/>
                </a:lnTo>
                <a:cubicBezTo>
                  <a:pt x="529733" y="776386"/>
                  <a:pt x="-1048242" y="-66890"/>
                  <a:pt x="1526683" y="4233"/>
                </a:cubicBezTo>
                <a:close/>
              </a:path>
            </a:pathLst>
          </a:custGeom>
          <a:noFill/>
          <a:ln>
            <a:noFill/>
          </a:ln>
          <a:effectLst>
            <a:outerShdw blurRad="50800" dist="50800" dir="5400000" algn="ctr" rotWithShape="0">
              <a:srgbClr val="000000">
                <a:alpha val="6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763689" y="58709"/>
            <a:ext cx="738031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7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Journées DEL de PIRIAC SUR MER</a:t>
            </a:r>
            <a:r>
              <a:rPr lang="fr-FR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/>
            </a:r>
            <a:br>
              <a:rPr lang="fr-FR" sz="48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</a:br>
            <a:r>
              <a:rPr lang="fr-FR" sz="3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19, 20 et 21 novembre 2014</a:t>
            </a:r>
            <a:endParaRPr lang="fr-FR" sz="4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172556"/>
            <a:ext cx="1944216" cy="171282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513" y="-27384"/>
            <a:ext cx="2157505" cy="139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757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205</Words>
  <Application>Microsoft Office PowerPoint</Application>
  <PresentationFormat>Affichage à l'écran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Favoriser l’inclusion en séjours de vacances et ALSH, exemple d’un pôle ressource</vt:lpstr>
      <vt:lpstr>Déroulement</vt:lpstr>
      <vt:lpstr>L'organisation collective des services de droit communs</vt:lpstr>
      <vt:lpstr>L'organisation collective des services de droit communs</vt:lpstr>
      <vt:lpstr>L'organisation collective des services de droit communs</vt:lpstr>
      <vt:lpstr>Des ressources pour accueillir des enfants atteints de handicap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ALFEEF</dc:creator>
  <cp:lastModifiedBy>Jean</cp:lastModifiedBy>
  <cp:revision>22</cp:revision>
  <dcterms:created xsi:type="dcterms:W3CDTF">2012-01-31T11:32:30Z</dcterms:created>
  <dcterms:modified xsi:type="dcterms:W3CDTF">2014-11-20T21:15:13Z</dcterms:modified>
</cp:coreProperties>
</file>