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8" r:id="rId3"/>
    <p:sldId id="257" r:id="rId4"/>
    <p:sldId id="259" r:id="rId5"/>
    <p:sldId id="260" r:id="rId6"/>
    <p:sldId id="264" r:id="rId7"/>
    <p:sldId id="262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07" autoAdjust="0"/>
    <p:restoredTop sz="94660"/>
  </p:normalViewPr>
  <p:slideViewPr>
    <p:cSldViewPr>
      <p:cViewPr>
        <p:scale>
          <a:sx n="94" d="100"/>
          <a:sy n="94" d="100"/>
        </p:scale>
        <p:origin x="54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A7C29-F0D7-44C5-A1C0-AB9013C84F5E}" type="datetimeFigureOut">
              <a:rPr lang="fr-FR" smtClean="0"/>
              <a:pPr/>
              <a:t>14/03/2015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71536-38DF-4423-92E3-F577F06CF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cid:ECEC44D5-CE77-4FF5-9953-ABD48719431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11F057AC-CB38-40C8-ACDC-6779C0395436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95E15463-5C66-45B9-9B93-C2E2A75B6F37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ED724263-8625-45FF-9203-5F1DB46C95D6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cid:3323A850-8598-4523-AE45-3D78F5F3605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cid:5C3F0059-5C13-48B0-BF89-7C40483A587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Albertus" pitchFamily="34" charset="0"/>
              </a:rPr>
              <a:t>ACCUEIL SCOLAIRE PEP75 </a:t>
            </a:r>
            <a:endParaRPr lang="fr-FR" b="1" dirty="0">
              <a:solidFill>
                <a:srgbClr val="002060"/>
              </a:solidFill>
              <a:latin typeface="Albertus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Un accueil collectif de réussite éducative pour les élèves exclus temporairement des collèges, afin de favoriser un retour en classe constructif et apaisé.</a:t>
            </a:r>
          </a:p>
          <a:p>
            <a:pPr algn="ctr">
              <a:buNone/>
            </a:pPr>
            <a:endParaRPr lang="fr-FR" dirty="0">
              <a:solidFill>
                <a:srgbClr val="0070C0"/>
              </a:solidFill>
              <a:latin typeface="Albertus" pitchFamily="34" charset="0"/>
            </a:endParaRP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8" name="Image 7" descr="pep7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1196752"/>
            <a:ext cx="1397724" cy="864096"/>
          </a:xfrm>
          <a:prstGeom prst="rect">
            <a:avLst/>
          </a:prstGeom>
        </p:spPr>
      </p:pic>
      <p:pic>
        <p:nvPicPr>
          <p:cNvPr id="10" name="ECEC44D5-CE77-4FF5-9953-ABD487194315" descr="cid:ECEC44D5-CE77-4FF5-9953-ABD487194315"/>
          <p:cNvPicPr>
            <a:picLocks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131840" y="4293096"/>
            <a:ext cx="2945300" cy="2448272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Un besoin territoriale identifié</a:t>
            </a:r>
            <a:endParaRPr lang="fr-FR" dirty="0">
              <a:solidFill>
                <a:srgbClr val="002060"/>
              </a:solidFill>
              <a:latin typeface="Albertus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endParaRPr lang="fr-F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  <a:buNone/>
            </a:pPr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Depuis la rentrée 2006 les PEP75 en partenariat avec le GIP pour la RE à Paris et la mairie du 18</a:t>
            </a:r>
            <a:r>
              <a:rPr lang="fr-FR" sz="2400" baseline="30000" dirty="0" smtClean="0">
                <a:solidFill>
                  <a:srgbClr val="0070C0"/>
                </a:solidFill>
                <a:latin typeface="Albertus" pitchFamily="34" charset="0"/>
              </a:rPr>
              <a:t>ème</a:t>
            </a:r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 ont  mis en place une structure d’accueil, destinée à accueillir les élèves  exclus temporairement de leur collège. </a:t>
            </a:r>
          </a:p>
          <a:p>
            <a:pPr algn="ctr">
              <a:buNone/>
            </a:pPr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 Notre </a:t>
            </a:r>
            <a:r>
              <a:rPr lang="fr-FR" sz="2400" dirty="0">
                <a:solidFill>
                  <a:srgbClr val="0070C0"/>
                </a:solidFill>
                <a:latin typeface="Albertus" pitchFamily="34" charset="0"/>
              </a:rPr>
              <a:t>accueil avait pour mission, à l’origine, de permettre à des jeunes en rupture de ne pas être livrés à </a:t>
            </a:r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eux-mêmes </a:t>
            </a:r>
            <a:r>
              <a:rPr lang="fr-FR" sz="2400" dirty="0">
                <a:solidFill>
                  <a:srgbClr val="0070C0"/>
                </a:solidFill>
                <a:latin typeface="Albertus" pitchFamily="34" charset="0"/>
              </a:rPr>
              <a:t>dans des quartiers comportant certains risques de glissement vers la délinquance.</a:t>
            </a:r>
          </a:p>
        </p:txBody>
      </p:sp>
      <p:pic>
        <p:nvPicPr>
          <p:cNvPr id="4" name="Image 3" descr="C:\Users\A.Défy TORCY\Desktop\logo R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733256"/>
            <a:ext cx="1512168" cy="8367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9" descr="http://www.milaparis.fr/wp-content/uploads/2009/04/LOGO-MAIRIE-18-300x28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5589240"/>
            <a:ext cx="1296144" cy="1008112"/>
          </a:xfrm>
          <a:prstGeom prst="rect">
            <a:avLst/>
          </a:prstGeom>
          <a:noFill/>
        </p:spPr>
      </p:pic>
      <p:pic>
        <p:nvPicPr>
          <p:cNvPr id="6" name="Image 5" descr="pep7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733256"/>
            <a:ext cx="1397724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Les missions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C00000"/>
                </a:solidFill>
                <a:latin typeface="Albertus" pitchFamily="34" charset="0"/>
              </a:rPr>
              <a:t>Préventif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 : éviter l’aggravation des difficultés, prise en charge sécuritaire</a:t>
            </a:r>
          </a:p>
          <a:p>
            <a:r>
              <a:rPr lang="fr-FR" dirty="0" smtClean="0">
                <a:solidFill>
                  <a:srgbClr val="C00000"/>
                </a:solidFill>
                <a:latin typeface="Albertus" pitchFamily="34" charset="0"/>
              </a:rPr>
              <a:t>Educatif 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: réflexion sur le comportement, le rôle de l’école, le projet d’orientation…</a:t>
            </a:r>
          </a:p>
          <a:p>
            <a:endParaRPr lang="fr-FR" dirty="0" smtClean="0">
              <a:solidFill>
                <a:srgbClr val="0070C0"/>
              </a:solidFill>
              <a:latin typeface="Albertus" pitchFamily="34" charset="0"/>
            </a:endParaRPr>
          </a:p>
          <a:p>
            <a:endParaRPr lang="fr-FR" dirty="0"/>
          </a:p>
        </p:txBody>
      </p:sp>
      <p:pic>
        <p:nvPicPr>
          <p:cNvPr id="10" name="11F057AC-CB38-40C8-ACDC-6779C0395436" descr="cid:11F057AC-CB38-40C8-ACDC-6779C0395436"/>
          <p:cNvPicPr>
            <a:picLocks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75856" y="4437112"/>
            <a:ext cx="2304256" cy="2115616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3000" b="1" dirty="0" smtClean="0">
                <a:solidFill>
                  <a:srgbClr val="0070C0"/>
                </a:solidFill>
                <a:latin typeface="Albertus" pitchFamily="34" charset="0"/>
              </a:rPr>
              <a:t>Prévenir </a:t>
            </a:r>
            <a:r>
              <a:rPr lang="fr-FR" sz="3000" b="1" dirty="0" smtClean="0">
                <a:solidFill>
                  <a:srgbClr val="C00000"/>
                </a:solidFill>
                <a:latin typeface="Albertus" pitchFamily="34" charset="0"/>
              </a:rPr>
              <a:t>le décrochage scolaire </a:t>
            </a:r>
            <a:r>
              <a:rPr lang="fr-FR" sz="3000" b="1" dirty="0" smtClean="0">
                <a:solidFill>
                  <a:srgbClr val="0070C0"/>
                </a:solidFill>
                <a:latin typeface="Albertus" pitchFamily="34" charset="0"/>
              </a:rPr>
              <a:t>précoce </a:t>
            </a:r>
            <a:r>
              <a:rPr lang="fr-FR" sz="3000" dirty="0" smtClean="0">
                <a:solidFill>
                  <a:srgbClr val="0070C0"/>
                </a:solidFill>
                <a:latin typeface="Albertus" pitchFamily="34" charset="0"/>
              </a:rPr>
              <a:t>en proposant, durant le temps d’exclusion une </a:t>
            </a:r>
            <a:r>
              <a:rPr lang="fr-FR" sz="3000" b="1" dirty="0" smtClean="0">
                <a:solidFill>
                  <a:srgbClr val="0070C0"/>
                </a:solidFill>
                <a:latin typeface="Albertus" pitchFamily="34" charset="0"/>
              </a:rPr>
              <a:t>réponse  globale et cohérente au regard de la problématique</a:t>
            </a:r>
            <a:r>
              <a:rPr lang="fr-FR" sz="3000" dirty="0" smtClean="0">
                <a:solidFill>
                  <a:srgbClr val="0070C0"/>
                </a:solidFill>
                <a:latin typeface="Albertus" pitchFamily="34" charset="0"/>
              </a:rPr>
              <a:t> rencontrée par chaque jeune, à travers une </a:t>
            </a:r>
            <a:r>
              <a:rPr lang="fr-FR" sz="3000" b="1" dirty="0" smtClean="0">
                <a:solidFill>
                  <a:srgbClr val="0070C0"/>
                </a:solidFill>
                <a:latin typeface="Albertus" pitchFamily="34" charset="0"/>
              </a:rPr>
              <a:t>approche à la fois individuelle et  collective, </a:t>
            </a:r>
            <a:r>
              <a:rPr lang="fr-FR" sz="3000" dirty="0" smtClean="0">
                <a:solidFill>
                  <a:srgbClr val="C00000"/>
                </a:solidFill>
                <a:latin typeface="Albertus" pitchFamily="34" charset="0"/>
              </a:rPr>
              <a:t>en lien </a:t>
            </a:r>
            <a:r>
              <a:rPr lang="fr-FR" sz="3000" b="1" dirty="0" smtClean="0">
                <a:solidFill>
                  <a:srgbClr val="C00000"/>
                </a:solidFill>
                <a:latin typeface="Albertus" pitchFamily="34" charset="0"/>
              </a:rPr>
              <a:t>avec les parents.</a:t>
            </a:r>
            <a:endParaRPr lang="fr-CA" sz="3000" b="1" dirty="0" smtClean="0">
              <a:solidFill>
                <a:srgbClr val="C00000"/>
              </a:solidFill>
              <a:latin typeface="Albertus" pitchFamily="34" charset="0"/>
            </a:endParaRPr>
          </a:p>
          <a:p>
            <a:endParaRPr lang="fr-FR" dirty="0"/>
          </a:p>
        </p:txBody>
      </p:sp>
      <p:pic>
        <p:nvPicPr>
          <p:cNvPr id="6" name="95E15463-5C66-45B9-9B93-C2E2A75B6F37" descr="cid:95E15463-5C66-45B9-9B93-C2E2A75B6F37"/>
          <p:cNvPicPr/>
          <p:nvPr/>
        </p:nvPicPr>
        <p:blipFill>
          <a:blip r:embed="rId2" r:link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07904" y="4725144"/>
            <a:ext cx="2160240" cy="1998984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Evolution du dispositif</a:t>
            </a:r>
            <a:endParaRPr lang="fr-FR" dirty="0">
              <a:solidFill>
                <a:srgbClr val="002060"/>
              </a:solidFill>
              <a:latin typeface="Albertus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Depuis 2006 : nombre d’admissions stable, en moyenne </a:t>
            </a:r>
            <a:r>
              <a:rPr lang="fr-FR" sz="2400" b="1" i="1" dirty="0" smtClean="0">
                <a:solidFill>
                  <a:srgbClr val="C00000"/>
                </a:solidFill>
                <a:latin typeface="Albertus" pitchFamily="34" charset="0"/>
              </a:rPr>
              <a:t>150 élèves par an</a:t>
            </a:r>
            <a:r>
              <a:rPr lang="fr-FR" sz="2400" dirty="0" smtClean="0">
                <a:solidFill>
                  <a:srgbClr val="C00000"/>
                </a:solidFill>
                <a:latin typeface="Albertus" pitchFamily="34" charset="0"/>
              </a:rPr>
              <a:t>.</a:t>
            </a:r>
          </a:p>
          <a:p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Mise en place de partenariats afin d’assurer un suivi plus long: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  <a:latin typeface="Albertus" pitchFamily="34" charset="0"/>
              </a:rPr>
              <a:t>A l’intérieur du collège :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070C0"/>
                </a:solidFill>
                <a:latin typeface="Albertus" pitchFamily="34" charset="0"/>
              </a:rPr>
              <a:t>Chefs d’établissement, CPE, Assistante sociale…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070C0"/>
                </a:solidFill>
                <a:latin typeface="Albertus" pitchFamily="34" charset="0"/>
              </a:rPr>
              <a:t>Action Collégien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070C0"/>
                </a:solidFill>
                <a:latin typeface="Albertus" pitchFamily="34" charset="0"/>
              </a:rPr>
              <a:t>Point d écoute EIDIP</a:t>
            </a:r>
          </a:p>
          <a:p>
            <a:pPr>
              <a:buNone/>
            </a:pPr>
            <a:r>
              <a:rPr lang="fr-FR" sz="2000" dirty="0" smtClean="0">
                <a:solidFill>
                  <a:srgbClr val="C00000"/>
                </a:solidFill>
                <a:latin typeface="Albertus" pitchFamily="34" charset="0"/>
              </a:rPr>
              <a:t>A l’extérieur du collège :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070C0"/>
                </a:solidFill>
                <a:latin typeface="Albertus" pitchFamily="34" charset="0"/>
              </a:rPr>
              <a:t>Réussite éducative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070C0"/>
                </a:solidFill>
                <a:latin typeface="Albertus" pitchFamily="34" charset="0"/>
              </a:rPr>
              <a:t>Association de quartier               </a:t>
            </a:r>
          </a:p>
          <a:p>
            <a:pPr>
              <a:buFont typeface="Wingdings" pitchFamily="2" charset="2"/>
              <a:buChar char="Ø"/>
            </a:pPr>
            <a:r>
              <a:rPr lang="fr-FR" sz="2000" dirty="0" smtClean="0">
                <a:solidFill>
                  <a:srgbClr val="0070C0"/>
                </a:solidFill>
                <a:latin typeface="Albertus" pitchFamily="34" charset="0"/>
              </a:rPr>
              <a:t>Club de prévention…                                              </a:t>
            </a:r>
          </a:p>
          <a:p>
            <a:pPr>
              <a:buNone/>
            </a:pPr>
            <a:endParaRPr lang="fr-FR" sz="2000" dirty="0" smtClean="0">
              <a:solidFill>
                <a:srgbClr val="0070C0"/>
              </a:solidFill>
              <a:latin typeface="Albertus" pitchFamily="34" charset="0"/>
            </a:endParaRPr>
          </a:p>
          <a:p>
            <a:pPr>
              <a:buFont typeface="Wingdings" pitchFamily="2" charset="2"/>
              <a:buChar char="Ø"/>
            </a:pPr>
            <a:endParaRPr lang="fr-FR" sz="2000" dirty="0" smtClean="0">
              <a:solidFill>
                <a:srgbClr val="0070C0"/>
              </a:solidFill>
              <a:latin typeface="Albertus" pitchFamily="34" charset="0"/>
            </a:endParaRPr>
          </a:p>
          <a:p>
            <a:pPr>
              <a:buNone/>
            </a:pPr>
            <a:endParaRPr lang="fr-FR" sz="2000" dirty="0" smtClean="0">
              <a:solidFill>
                <a:srgbClr val="0070C0"/>
              </a:solidFill>
              <a:latin typeface="Albertus" pitchFamily="34" charset="0"/>
            </a:endParaRPr>
          </a:p>
          <a:p>
            <a:pPr>
              <a:buFont typeface="Wingdings" pitchFamily="2" charset="2"/>
              <a:buChar char="ü"/>
            </a:pPr>
            <a:endParaRPr lang="fr-FR" sz="1600" dirty="0">
              <a:solidFill>
                <a:srgbClr val="0070C0"/>
              </a:solidFill>
              <a:latin typeface="Albertus" pitchFamily="34" charset="0"/>
            </a:endParaRPr>
          </a:p>
        </p:txBody>
      </p:sp>
      <p:pic>
        <p:nvPicPr>
          <p:cNvPr id="7" name="ED724263-8625-45FF-9203-5F1DB46C95D6" descr="cid:ED724263-8625-45FF-9203-5F1DB46C95D6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292080" y="3789040"/>
            <a:ext cx="2730624" cy="2088232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5" name="Organigramme : Entrée manuelle 4"/>
          <p:cNvSpPr/>
          <p:nvPr/>
        </p:nvSpPr>
        <p:spPr>
          <a:xfrm rot="10800000">
            <a:off x="5905" y="10100"/>
            <a:ext cx="1368152" cy="792088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pep7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783288" y="6137920"/>
            <a:ext cx="1164770" cy="720080"/>
          </a:xfrm>
          <a:prstGeom prst="rect">
            <a:avLst/>
          </a:prstGeom>
        </p:spPr>
      </p:pic>
      <p:sp>
        <p:nvSpPr>
          <p:cNvPr id="8" name="Organigramme : Entrée manuelle 7"/>
          <p:cNvSpPr/>
          <p:nvPr/>
        </p:nvSpPr>
        <p:spPr>
          <a:xfrm>
            <a:off x="0" y="6137920"/>
            <a:ext cx="7783288" cy="720080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/>
              <a:t>Journée décrochage scolaire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-1" y="82978"/>
            <a:ext cx="137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12 mars 2015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>
                <a:solidFill>
                  <a:srgbClr val="0070C0"/>
                </a:solidFill>
                <a:latin typeface="Albertus" pitchFamily="34" charset="0"/>
              </a:rPr>
              <a:t>Considérant l’exclusion temporaire d’un élève comme un indicateur d’alerte d’un état de mal-être ou de souffrance, nous pensons qu’une </a:t>
            </a:r>
            <a:r>
              <a:rPr lang="fr-FR" sz="2400" dirty="0">
                <a:solidFill>
                  <a:srgbClr val="C00000"/>
                </a:solidFill>
                <a:latin typeface="Albertus" pitchFamily="34" charset="0"/>
              </a:rPr>
              <a:t>mobilisation de tous les </a:t>
            </a:r>
            <a:r>
              <a:rPr lang="fr-FR" sz="2400" dirty="0" smtClean="0">
                <a:solidFill>
                  <a:srgbClr val="C00000"/>
                </a:solidFill>
                <a:latin typeface="Albertus" pitchFamily="34" charset="0"/>
              </a:rPr>
              <a:t>acteurs</a:t>
            </a:r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 est </a:t>
            </a:r>
            <a:r>
              <a:rPr lang="fr-FR" sz="2400" dirty="0">
                <a:solidFill>
                  <a:srgbClr val="0070C0"/>
                </a:solidFill>
                <a:latin typeface="Albertus" pitchFamily="34" charset="0"/>
              </a:rPr>
              <a:t>nécessaire afin d’éviter une situation de décrochage scolaire avérée. </a:t>
            </a:r>
          </a:p>
          <a:p>
            <a:r>
              <a:rPr lang="fr-FR" sz="2400" dirty="0" smtClean="0">
                <a:solidFill>
                  <a:srgbClr val="0070C0"/>
                </a:solidFill>
                <a:latin typeface="Albertus" pitchFamily="34" charset="0"/>
              </a:rPr>
              <a:t>Ce </a:t>
            </a:r>
            <a:r>
              <a:rPr lang="fr-FR" sz="2400" dirty="0">
                <a:solidFill>
                  <a:srgbClr val="0070C0"/>
                </a:solidFill>
                <a:latin typeface="Albertus" pitchFamily="34" charset="0"/>
              </a:rPr>
              <a:t>maillage contribue à créer un cadre éducatif pertinent qui conditionne </a:t>
            </a:r>
            <a:r>
              <a:rPr lang="fr-FR" sz="2400" dirty="0">
                <a:solidFill>
                  <a:srgbClr val="C00000"/>
                </a:solidFill>
                <a:latin typeface="Albertus" pitchFamily="34" charset="0"/>
              </a:rPr>
              <a:t>les chances d’une insertion </a:t>
            </a:r>
            <a:r>
              <a:rPr lang="fr-FR" sz="2400" dirty="0">
                <a:solidFill>
                  <a:srgbClr val="0070C0"/>
                </a:solidFill>
                <a:latin typeface="Albertus" pitchFamily="34" charset="0"/>
              </a:rPr>
              <a:t>et d’un épanouissement satisfaisant pour le collégien. </a:t>
            </a:r>
            <a:endParaRPr lang="fr-FR" sz="2400" dirty="0" smtClean="0">
              <a:solidFill>
                <a:srgbClr val="0070C0"/>
              </a:solidFill>
              <a:latin typeface="Albertus" pitchFamily="34" charset="0"/>
            </a:endParaRPr>
          </a:p>
          <a:p>
            <a:endParaRPr lang="fr-FR" sz="2400" dirty="0">
              <a:solidFill>
                <a:srgbClr val="0070C0"/>
              </a:solidFill>
              <a:latin typeface="Albertus" pitchFamily="34" charset="0"/>
            </a:endParaRPr>
          </a:p>
          <a:p>
            <a:endParaRPr lang="fr-FR" sz="2400" dirty="0">
              <a:solidFill>
                <a:srgbClr val="0070C0"/>
              </a:solidFill>
              <a:latin typeface="Albertus" pitchFamily="34" charset="0"/>
            </a:endParaRPr>
          </a:p>
        </p:txBody>
      </p:sp>
      <p:sp>
        <p:nvSpPr>
          <p:cNvPr id="5" name="Organigramme : Entrée manuelle 4"/>
          <p:cNvSpPr/>
          <p:nvPr/>
        </p:nvSpPr>
        <p:spPr>
          <a:xfrm rot="10800000">
            <a:off x="5905" y="10100"/>
            <a:ext cx="1368152" cy="792088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pep7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3288" y="6137920"/>
            <a:ext cx="1164770" cy="720080"/>
          </a:xfrm>
          <a:prstGeom prst="rect">
            <a:avLst/>
          </a:prstGeom>
        </p:spPr>
      </p:pic>
      <p:sp>
        <p:nvSpPr>
          <p:cNvPr id="7" name="Organigramme : Entrée manuelle 6"/>
          <p:cNvSpPr/>
          <p:nvPr/>
        </p:nvSpPr>
        <p:spPr>
          <a:xfrm>
            <a:off x="0" y="6137920"/>
            <a:ext cx="7783288" cy="720080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/>
              <a:t>Journée décrochage scolaire</a:t>
            </a:r>
            <a:endParaRPr lang="fr-FR" sz="1600" b="1" dirty="0"/>
          </a:p>
        </p:txBody>
      </p:sp>
      <p:pic>
        <p:nvPicPr>
          <p:cNvPr id="8" name="3323A850-8598-4523-AE45-3D78F5F36052" descr="cid:3323A850-8598-4523-AE45-3D78F5F36052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131840" y="4797152"/>
            <a:ext cx="2880320" cy="1872208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-1" y="82978"/>
            <a:ext cx="137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12 mars 2015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PERSPECTIVES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Par rapport au décrochage on constate :</a:t>
            </a:r>
          </a:p>
          <a:p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Plus on intervient tôt plus nous sommes efficients. </a:t>
            </a:r>
          </a:p>
          <a:p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Il est indispensable d’</a:t>
            </a:r>
            <a:r>
              <a:rPr lang="fr-FR" sz="2200" dirty="0" smtClean="0">
                <a:solidFill>
                  <a:srgbClr val="C00000"/>
                </a:solidFill>
                <a:latin typeface="Albertus" pitchFamily="34" charset="0"/>
              </a:rPr>
              <a:t>associer les parents</a:t>
            </a:r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.</a:t>
            </a:r>
          </a:p>
          <a:p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Les élèves présentant des signes de fragilités, doivent recevoir </a:t>
            </a:r>
            <a:r>
              <a:rPr lang="fr-FR" sz="2200" dirty="0" smtClean="0">
                <a:solidFill>
                  <a:srgbClr val="C00000"/>
                </a:solidFill>
                <a:latin typeface="Albertus" pitchFamily="34" charset="0"/>
              </a:rPr>
              <a:t>une aide individuelle </a:t>
            </a:r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de soutien scolaire renforcée car ils présentent de nombreuses lacunes qui amènent au décrochage. </a:t>
            </a:r>
          </a:p>
          <a:p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Il y a aussi une réelle importance du </a:t>
            </a:r>
            <a:r>
              <a:rPr lang="fr-FR" sz="2200" dirty="0" smtClean="0">
                <a:solidFill>
                  <a:srgbClr val="C00000"/>
                </a:solidFill>
                <a:latin typeface="Albertus" pitchFamily="34" charset="0"/>
              </a:rPr>
              <a:t>collectif</a:t>
            </a:r>
            <a:r>
              <a:rPr lang="fr-FR" sz="2200" dirty="0" smtClean="0">
                <a:solidFill>
                  <a:srgbClr val="0070C0"/>
                </a:solidFill>
                <a:latin typeface="Albertus" pitchFamily="34" charset="0"/>
              </a:rPr>
              <a:t>, besoin d’ateliers, de pratiques innovantes, de découverte artistiques et sportives…</a:t>
            </a:r>
          </a:p>
          <a:p>
            <a:endParaRPr lang="fr-FR" sz="2200" dirty="0">
              <a:solidFill>
                <a:srgbClr val="0070C0"/>
              </a:solidFill>
              <a:latin typeface="Albertus" pitchFamily="34" charset="0"/>
            </a:endParaRPr>
          </a:p>
        </p:txBody>
      </p:sp>
      <p:sp>
        <p:nvSpPr>
          <p:cNvPr id="5" name="Organigramme : Entrée manuelle 4"/>
          <p:cNvSpPr/>
          <p:nvPr/>
        </p:nvSpPr>
        <p:spPr>
          <a:xfrm rot="10800000">
            <a:off x="5905" y="10100"/>
            <a:ext cx="1368152" cy="792088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pep7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3288" y="6137920"/>
            <a:ext cx="1164770" cy="720080"/>
          </a:xfrm>
          <a:prstGeom prst="rect">
            <a:avLst/>
          </a:prstGeom>
        </p:spPr>
      </p:pic>
      <p:sp>
        <p:nvSpPr>
          <p:cNvPr id="8" name="Organigramme : Entrée manuelle 7"/>
          <p:cNvSpPr/>
          <p:nvPr/>
        </p:nvSpPr>
        <p:spPr>
          <a:xfrm>
            <a:off x="0" y="6137920"/>
            <a:ext cx="7783288" cy="720080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/>
              <a:t>Journée décrochage scolaire</a:t>
            </a:r>
            <a:endParaRPr lang="fr-FR" sz="1600" b="1" dirty="0"/>
          </a:p>
        </p:txBody>
      </p:sp>
      <p:pic>
        <p:nvPicPr>
          <p:cNvPr id="6" name="5C3F0059-5C13-48B0-BF89-7C40483A5870" descr="cid:5C3F0059-5C13-48B0-BF89-7C40483A5870"/>
          <p:cNvPicPr>
            <a:picLocks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347864" y="5013176"/>
            <a:ext cx="2448272" cy="1667543"/>
          </a:xfrm>
          <a:prstGeom prst="rect">
            <a:avLst/>
          </a:prstGeom>
          <a:noFill/>
          <a:ln w="762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-1" y="82978"/>
            <a:ext cx="137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12 mars 2015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Albertus" pitchFamily="34" charset="0"/>
              </a:rPr>
              <a:t>PROJET VASCO</a:t>
            </a:r>
            <a:endParaRPr lang="fr-FR" dirty="0">
              <a:solidFill>
                <a:srgbClr val="002060"/>
              </a:solidFill>
              <a:latin typeface="Albertus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Constat : sur les temps informels, de loisirs et de vacances, il est plus facile </a:t>
            </a:r>
            <a:r>
              <a:rPr lang="fr-FR" dirty="0" smtClean="0">
                <a:solidFill>
                  <a:srgbClr val="C00000"/>
                </a:solidFill>
                <a:latin typeface="Albertus" pitchFamily="34" charset="0"/>
              </a:rPr>
              <a:t>de créer du lien et de remobiliser les parents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.</a:t>
            </a:r>
          </a:p>
          <a:p>
            <a:pPr>
              <a:buNone/>
            </a:pPr>
            <a:endParaRPr lang="fr-FR" dirty="0" smtClean="0">
              <a:solidFill>
                <a:srgbClr val="0070C0"/>
              </a:solidFill>
              <a:latin typeface="Albertus" pitchFamily="34" charset="0"/>
            </a:endParaRPr>
          </a:p>
          <a:p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Nous 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aimerions donc envoyer un groupe de collégiens 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exclus temporairement et accompagnés par l’accueil scolaire, en « </a:t>
            </a:r>
            <a:r>
              <a:rPr lang="fr-FR" dirty="0">
                <a:solidFill>
                  <a:srgbClr val="C00000"/>
                </a:solidFill>
                <a:latin typeface="Albertus" pitchFamily="34" charset="0"/>
              </a:rPr>
              <a:t>vacances éducatives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 » VASCO. Le programme prévoit de soutenir ces jeunes qui présentent des </a:t>
            </a:r>
            <a:r>
              <a:rPr lang="fr-FR" dirty="0">
                <a:solidFill>
                  <a:srgbClr val="C00000"/>
                </a:solidFill>
                <a:latin typeface="Albertus" pitchFamily="34" charset="0"/>
              </a:rPr>
              <a:t>signes de fragilité dans leur scolarité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, en proposant un accompagnement à la scolarité le matin. Les après-midis seront consacrés à la pratique théâtrale et à la mise en place d’un projet collectif de spectacle. Les élèves participeront à toutes étapes : écriture, mise en scène, fabrication du décor. </a:t>
            </a:r>
            <a:endParaRPr lang="fr-FR" dirty="0" smtClean="0">
              <a:solidFill>
                <a:srgbClr val="0070C0"/>
              </a:solidFill>
              <a:latin typeface="Albertus" pitchFamily="34" charset="0"/>
            </a:endParaRPr>
          </a:p>
          <a:p>
            <a:pPr>
              <a:buNone/>
            </a:pPr>
            <a:endParaRPr lang="fr-FR" dirty="0">
              <a:solidFill>
                <a:srgbClr val="0070C0"/>
              </a:solidFill>
              <a:latin typeface="Albertus" pitchFamily="34" charset="0"/>
            </a:endParaRPr>
          </a:p>
          <a:p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La 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famille sera également conviée à rejoindre son enfant sur le site pendant le </a:t>
            </a:r>
            <a:r>
              <a:rPr lang="fr-FR" dirty="0" err="1">
                <a:solidFill>
                  <a:srgbClr val="0070C0"/>
                </a:solidFill>
                <a:latin typeface="Albertus" pitchFamily="34" charset="0"/>
              </a:rPr>
              <a:t>week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 end, favorisant ainsi </a:t>
            </a:r>
            <a:r>
              <a:rPr lang="fr-FR" dirty="0">
                <a:solidFill>
                  <a:srgbClr val="C00000"/>
                </a:solidFill>
                <a:latin typeface="Albertus" pitchFamily="34" charset="0"/>
              </a:rPr>
              <a:t>l’échange interfamiliale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, 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l’épanouissement 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du 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jeune et la </a:t>
            </a:r>
            <a:r>
              <a:rPr lang="fr-FR" dirty="0" smtClean="0">
                <a:solidFill>
                  <a:srgbClr val="C00000"/>
                </a:solidFill>
                <a:latin typeface="Albertus" pitchFamily="34" charset="0"/>
              </a:rPr>
              <a:t>remobilisation des parents autour de la réussite scolaire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. </a:t>
            </a:r>
            <a:r>
              <a:rPr lang="fr-FR" dirty="0">
                <a:solidFill>
                  <a:srgbClr val="0070C0"/>
                </a:solidFill>
                <a:latin typeface="Albertus" pitchFamily="34" charset="0"/>
              </a:rPr>
              <a:t>La représentation qui clôturera le séjour, permettra de valoriser les élèves individuellement mais aussi dans la démarche d’un projet collectif, basé sur l’écoute et le </a:t>
            </a:r>
            <a:r>
              <a:rPr lang="fr-FR" dirty="0" smtClean="0">
                <a:solidFill>
                  <a:srgbClr val="0070C0"/>
                </a:solidFill>
                <a:latin typeface="Albertus" pitchFamily="34" charset="0"/>
              </a:rPr>
              <a:t>partage.</a:t>
            </a:r>
            <a:endParaRPr lang="fr-FR" dirty="0">
              <a:solidFill>
                <a:srgbClr val="0070C0"/>
              </a:solidFill>
              <a:latin typeface="Albertus" pitchFamily="34" charset="0"/>
            </a:endParaRPr>
          </a:p>
          <a:p>
            <a:endParaRPr lang="fr-FR" dirty="0">
              <a:solidFill>
                <a:srgbClr val="0070C0"/>
              </a:solidFill>
              <a:latin typeface="Albertus" pitchFamily="34" charset="0"/>
            </a:endParaRPr>
          </a:p>
        </p:txBody>
      </p:sp>
      <p:pic>
        <p:nvPicPr>
          <p:cNvPr id="5" name="Image 4" descr="pep7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83288" y="6137920"/>
            <a:ext cx="1164770" cy="720080"/>
          </a:xfrm>
          <a:prstGeom prst="rect">
            <a:avLst/>
          </a:prstGeom>
        </p:spPr>
      </p:pic>
      <p:sp>
        <p:nvSpPr>
          <p:cNvPr id="6" name="Organigramme : Entrée manuelle 5"/>
          <p:cNvSpPr/>
          <p:nvPr/>
        </p:nvSpPr>
        <p:spPr>
          <a:xfrm rot="10800000">
            <a:off x="5905" y="10100"/>
            <a:ext cx="1368152" cy="792088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rganigramme : Entrée manuelle 6"/>
          <p:cNvSpPr/>
          <p:nvPr/>
        </p:nvSpPr>
        <p:spPr>
          <a:xfrm>
            <a:off x="0" y="6137920"/>
            <a:ext cx="7783288" cy="720080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/>
              <a:t>Journée décrochage scolaire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-1" y="82978"/>
            <a:ext cx="137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12 mars 2015</a:t>
            </a:r>
            <a:endParaRPr lang="fr-FR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434</Words>
  <Application>Microsoft Office PowerPoint</Application>
  <PresentationFormat>Affichage à l'écran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ACCUEIL SCOLAIRE PEP75 </vt:lpstr>
      <vt:lpstr>Un besoin territoriale identifié</vt:lpstr>
      <vt:lpstr>Les missions</vt:lpstr>
      <vt:lpstr>Objectifs</vt:lpstr>
      <vt:lpstr>Evolution du dispositif</vt:lpstr>
      <vt:lpstr> </vt:lpstr>
      <vt:lpstr>PERSPECTIVES</vt:lpstr>
      <vt:lpstr>PROJET VASCO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ACCUEIL SCOLAIRE PEP75</dc:title>
  <dc:creator>torcy 2</dc:creator>
  <cp:lastModifiedBy>utilisateur</cp:lastModifiedBy>
  <cp:revision>41</cp:revision>
  <dcterms:created xsi:type="dcterms:W3CDTF">2015-03-10T07:44:39Z</dcterms:created>
  <dcterms:modified xsi:type="dcterms:W3CDTF">2015-03-14T09:49:46Z</dcterms:modified>
</cp:coreProperties>
</file>