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60510-CC6A-41F0-8900-7D0CCA51916B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95077-95C9-4002-B5CB-A32DE5BD9F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719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F71E9-B942-45D2-B91C-A3988A9E0F9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5616B-4DE2-442D-8573-A926C281950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3811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5616B-4DE2-442D-8573-A926C281950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AE85-3ABF-6D45-81E4-433D57AD1A60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5CEB-D48E-174D-B876-D48F96AB0F8E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1E46-378B-B14D-A641-7B53C83A74A6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5741-5960-8042-AB64-11C155B22180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CB63-2BF8-1F44-BC19-C01CD20F3CB4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A3BC8E-D550-F543-964F-280F48C52AE8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B76F-3E15-A94F-A3F5-B4563D38628F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9DFD-FF47-0F4C-96FC-C2663F8B3CF1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1F63-2E4B-6B42-A91E-6F25B7CE53A3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C4A3-742B-1946-801C-37D58A20D311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2314C0-DBE7-8145-90ED-5E0865FEF0B5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76299C1-0527-6F4F-B7A0-29C0D5DD2006}" type="datetime1">
              <a:rPr lang="fr-FR" smtClean="0"/>
              <a:pPr/>
              <a:t>14/03/2015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15C398-26B2-4BBA-962B-27C831CFF2E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FGPEP :</a:t>
            </a:r>
          </a:p>
          <a:p>
            <a:r>
              <a:rPr lang="fr-FR" dirty="0" smtClean="0"/>
              <a:t>Journée thématique « Décrochage scolaire : prévention, action, évaluation »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Pourquoi considérer le décrochage scolaire comme un problème ?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31640" y="530120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Pierre-Yves BERNARD, CREN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 Une construction sociale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 changement de référentiel de l’école en France ?</a:t>
            </a:r>
          </a:p>
          <a:p>
            <a:r>
              <a:rPr lang="fr-FR" dirty="0" smtClean="0"/>
              <a:t>Le modèle des conventions éducatives (Verdier)</a:t>
            </a:r>
          </a:p>
          <a:p>
            <a:r>
              <a:rPr lang="fr-FR" dirty="0" smtClean="0"/>
              <a:t>Convention académique vs convention universaliste</a:t>
            </a:r>
          </a:p>
          <a:p>
            <a:r>
              <a:rPr lang="fr-FR" dirty="0" smtClean="0"/>
              <a:t>Le décrochage : de la solution dans la convention académique …</a:t>
            </a:r>
          </a:p>
          <a:p>
            <a:r>
              <a:rPr lang="fr-FR" dirty="0" smtClean="0"/>
              <a:t>Au problème dans la convention universaliste.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982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décrochage : la construction scolaire d’un problème social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Décrochage et échec scolaire</a:t>
            </a:r>
          </a:p>
          <a:p>
            <a:r>
              <a:rPr lang="fr-FR" dirty="0" smtClean="0"/>
              <a:t>La responsabilité des établissements : à la recherche des « effets établissements »</a:t>
            </a:r>
          </a:p>
          <a:p>
            <a:r>
              <a:rPr lang="fr-FR" sz="2800" dirty="0" smtClean="0"/>
              <a:t>Enfants </a:t>
            </a:r>
            <a:r>
              <a:rPr lang="fr-FR" sz="2800" dirty="0"/>
              <a:t>d</a:t>
            </a:r>
            <a:r>
              <a:rPr lang="ja-JP" altLang="fr-FR" sz="2800" dirty="0">
                <a:latin typeface="Arial"/>
              </a:rPr>
              <a:t>’</a:t>
            </a:r>
            <a:r>
              <a:rPr lang="fr-FR" sz="2800" dirty="0"/>
              <a:t>ouvriers : quatre fois plus de risques de décrocher que les enfants de cadres (CEREQ : génération 2007).</a:t>
            </a:r>
          </a:p>
          <a:p>
            <a:r>
              <a:rPr lang="fr-FR" sz="2800" dirty="0"/>
              <a:t>Les « facteurs de risque </a:t>
            </a:r>
            <a:r>
              <a:rPr lang="fr-FR" sz="2800" dirty="0" smtClean="0"/>
              <a:t>» : genre, milieu socioéconomique, structure familiale.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1746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décrochage scolaire comme processus : la construction d’une expérience personnelle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Les trois temps du décrochage scolaire 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La diversité des parcours et des expériences 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Un exemple : l’expérience des jeunes repérés par la MGI de Nantes (2006) :</a:t>
            </a:r>
          </a:p>
          <a:p>
            <a:pPr>
              <a:lnSpc>
                <a:spcPct val="90000"/>
              </a:lnSpc>
            </a:pPr>
            <a:endParaRPr lang="fr-FR" sz="2800" dirty="0" smtClean="0"/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284984"/>
            <a:ext cx="698477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76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 témoignages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r-FR" sz="2800" i="1" dirty="0" smtClean="0"/>
              <a:t>1. … </a:t>
            </a:r>
            <a:r>
              <a:rPr lang="fr-FR" sz="2800" i="1" dirty="0"/>
              <a:t>J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ai arrêté les cours à partir de la troisième je crois.</a:t>
            </a:r>
          </a:p>
          <a:p>
            <a:pPr>
              <a:lnSpc>
                <a:spcPct val="120000"/>
              </a:lnSpc>
            </a:pPr>
            <a:r>
              <a:rPr lang="fr-FR" sz="2800" i="1" dirty="0"/>
              <a:t>Tu as arrêté en cours d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année ?</a:t>
            </a:r>
          </a:p>
          <a:p>
            <a:pPr>
              <a:lnSpc>
                <a:spcPct val="120000"/>
              </a:lnSpc>
            </a:pPr>
            <a:r>
              <a:rPr lang="fr-FR" sz="2800" i="1" dirty="0"/>
              <a:t>Non, j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ai attendu la fin de l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année. On m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 mis là dedans vu que je savais pas ce que je voulais faire. J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ai pas eu mon brevet des collèges.</a:t>
            </a:r>
          </a:p>
          <a:p>
            <a:pPr>
              <a:lnSpc>
                <a:spcPct val="120000"/>
              </a:lnSpc>
            </a:pPr>
            <a:r>
              <a:rPr lang="fr-FR" sz="2800" i="1" dirty="0"/>
              <a:t>D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accord. Et qui </a:t>
            </a:r>
            <a:r>
              <a:rPr lang="fr-FR" sz="2800" i="1" dirty="0" err="1"/>
              <a:t>t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as orienté vers la MGI ?</a:t>
            </a:r>
          </a:p>
          <a:p>
            <a:pPr>
              <a:lnSpc>
                <a:spcPct val="120000"/>
              </a:lnSpc>
            </a:pPr>
            <a:r>
              <a:rPr lang="fr-FR" sz="2800" i="1" dirty="0"/>
              <a:t>Alors là je sais plus … Je crois que c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est une assistante sociale … d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une des mairies. Vu que je savais pas trop quoi faire, c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est elle qui m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 dit d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aller là dedans. </a:t>
            </a:r>
            <a:r>
              <a:rPr lang="fr-FR" sz="2800" dirty="0"/>
              <a:t> </a:t>
            </a:r>
          </a:p>
          <a:p>
            <a:pPr>
              <a:lnSpc>
                <a:spcPct val="120000"/>
              </a:lnSpc>
            </a:pPr>
            <a:r>
              <a:rPr lang="fr-FR" sz="2800" i="1" dirty="0" smtClean="0"/>
              <a:t>2. En </a:t>
            </a:r>
            <a:r>
              <a:rPr lang="fr-FR" sz="2800" i="1" dirty="0"/>
              <a:t>fait, j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ai fait une première seconde BEP au lycée X et je me suis fait renvoyer en fait … C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était pour du manque de travail et pour mon comportement. Par la suite, j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ai pas retrouvé de lycée pour finir mon année, je suis venu au CIO et on m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a inscrit dans un lycée pour euh … pour  avoir un lycée en fait. Mais j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/>
              <a:t>y allais pas</a:t>
            </a:r>
            <a:r>
              <a:rPr lang="fr-FR" sz="2800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5978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Ce que disent les jeunes de leur décrochage scolaire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8750300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4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exemples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« j’ai eu beaucoup de problème étant jeune (sic), des problèmes de comportement. Je n’étais pas fait pour l’école et j’ai été exclu de plusieurs établissements, on ne voulait plus de moi. » </a:t>
            </a:r>
          </a:p>
          <a:p>
            <a:r>
              <a:rPr lang="fr-FR" dirty="0" smtClean="0"/>
              <a:t>« je n’étais pas motivé, les études manquaient de concret et elles ne me plaisaient pas, elles ne correspondaient pas à mes ambitions. » </a:t>
            </a:r>
          </a:p>
          <a:p>
            <a:r>
              <a:rPr lang="fr-FR" dirty="0" smtClean="0"/>
              <a:t>« je voulais trouver un apprentissage mais je n’ai pas trouvé »</a:t>
            </a:r>
          </a:p>
          <a:p>
            <a:r>
              <a:rPr lang="fr-FR" dirty="0" smtClean="0"/>
              <a:t> « j’ai pas eu le bac et j’ai pas eu le courage de recommencer » </a:t>
            </a:r>
          </a:p>
          <a:p>
            <a:r>
              <a:rPr lang="fr-FR" dirty="0"/>
              <a:t>« car j’ai eu un </a:t>
            </a:r>
            <a:r>
              <a:rPr lang="fr-FR" dirty="0" smtClean="0"/>
              <a:t>problème </a:t>
            </a:r>
            <a:r>
              <a:rPr lang="fr-FR" dirty="0"/>
              <a:t>de santé et j’ai loupé beaucoup de cours. Puis quand je revenais j’avais beaucoup de remarques alors j’ai </a:t>
            </a:r>
            <a:r>
              <a:rPr lang="fr-FR" dirty="0" smtClean="0"/>
              <a:t>arrêté. </a:t>
            </a:r>
            <a:r>
              <a:rPr lang="fr-FR" dirty="0"/>
              <a:t>»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1078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 révélateur de la question sociale</a:t>
            </a:r>
          </a:p>
          <a:p>
            <a:r>
              <a:rPr lang="fr-FR" dirty="0" smtClean="0"/>
              <a:t>Un révélateur de l’état de l’école</a:t>
            </a:r>
          </a:p>
          <a:p>
            <a:r>
              <a:rPr lang="fr-FR" dirty="0" smtClean="0"/>
              <a:t>Un révélateur des politiques publiques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6503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utilisée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Bernard, </a:t>
            </a:r>
            <a:r>
              <a:rPr lang="fr-FR" dirty="0"/>
              <a:t>P.-Y. </a:t>
            </a:r>
            <a:r>
              <a:rPr lang="fr-FR" dirty="0" smtClean="0"/>
              <a:t>(</a:t>
            </a:r>
            <a:r>
              <a:rPr lang="fr-FR" dirty="0"/>
              <a:t>2011). </a:t>
            </a:r>
            <a:r>
              <a:rPr lang="fr-FR" dirty="0" smtClean="0"/>
              <a:t>Le </a:t>
            </a:r>
            <a:r>
              <a:rPr lang="fr-FR" dirty="0"/>
              <a:t>décrochage des élèves du second degré : diversité des parcours, pluralité des expériences scolaires</a:t>
            </a:r>
            <a:r>
              <a:rPr lang="fr-FR" dirty="0" smtClean="0"/>
              <a:t>. </a:t>
            </a:r>
            <a:r>
              <a:rPr lang="fr-FR" i="1" dirty="0"/>
              <a:t>Les sciences de l’éducation pour l’ère nouvelle,</a:t>
            </a:r>
            <a:r>
              <a:rPr lang="fr-FR" dirty="0"/>
              <a:t> </a:t>
            </a:r>
            <a:r>
              <a:rPr lang="fr-FR" dirty="0" smtClean="0"/>
              <a:t> 44(4), </a:t>
            </a:r>
            <a:r>
              <a:rPr lang="fr-FR" dirty="0"/>
              <a:t>67-87</a:t>
            </a:r>
            <a:r>
              <a:rPr lang="fr-FR" dirty="0" smtClean="0"/>
              <a:t>.</a:t>
            </a:r>
          </a:p>
          <a:p>
            <a:r>
              <a:rPr lang="fr-FR" dirty="0" smtClean="0"/>
              <a:t>Bernard, </a:t>
            </a:r>
            <a:r>
              <a:rPr lang="fr-FR" dirty="0"/>
              <a:t>P.-Y. </a:t>
            </a:r>
            <a:r>
              <a:rPr lang="fr-FR" dirty="0" smtClean="0"/>
              <a:t>(2013). </a:t>
            </a:r>
            <a:r>
              <a:rPr lang="fr-FR" i="1" dirty="0" smtClean="0"/>
              <a:t>Le décrochage scolaire</a:t>
            </a:r>
            <a:r>
              <a:rPr lang="fr-FR" dirty="0" smtClean="0"/>
              <a:t>. Paris : PUF.</a:t>
            </a:r>
          </a:p>
          <a:p>
            <a:r>
              <a:rPr lang="fr-FR" dirty="0"/>
              <a:t>Bernard, P.-Y. (2014). Le décrochage scolaire en France : usage du terme et transformation du problème scolaire. </a:t>
            </a:r>
            <a:r>
              <a:rPr lang="fr-FR" i="1" dirty="0"/>
              <a:t>Carrefours de l’éducation,</a:t>
            </a:r>
            <a:r>
              <a:rPr lang="fr-FR" dirty="0"/>
              <a:t> 37(1), 29-45</a:t>
            </a:r>
            <a:r>
              <a:rPr lang="fr-FR" dirty="0" smtClean="0"/>
              <a:t>.</a:t>
            </a:r>
          </a:p>
          <a:p>
            <a:r>
              <a:rPr lang="fr-FR" dirty="0" smtClean="0"/>
              <a:t>Bernard, P.-Y., </a:t>
            </a:r>
            <a:r>
              <a:rPr lang="fr-FR" dirty="0" err="1" smtClean="0"/>
              <a:t>Michaut</a:t>
            </a:r>
            <a:r>
              <a:rPr lang="fr-FR" dirty="0" smtClean="0"/>
              <a:t>, C. &amp; </a:t>
            </a:r>
            <a:r>
              <a:rPr lang="fr-FR" dirty="0" err="1" smtClean="0"/>
              <a:t>Sanselme</a:t>
            </a:r>
            <a:r>
              <a:rPr lang="fr-FR" dirty="0" smtClean="0"/>
              <a:t>, F. (</a:t>
            </a:r>
            <a:r>
              <a:rPr lang="fr-FR" dirty="0"/>
              <a:t>2011). </a:t>
            </a:r>
            <a:r>
              <a:rPr lang="fr-FR" i="1" dirty="0"/>
              <a:t>Outils de repérage pour les sortants non diplômés, une expérimentation dans l’académie de Nantes.</a:t>
            </a:r>
            <a:r>
              <a:rPr lang="fr-FR" dirty="0"/>
              <a:t> CREN, </a:t>
            </a:r>
            <a:r>
              <a:rPr lang="fr-FR" dirty="0" smtClean="0"/>
              <a:t>Nantes. </a:t>
            </a:r>
          </a:p>
          <a:p>
            <a:r>
              <a:rPr lang="fr-FR" dirty="0" smtClean="0"/>
              <a:t>Bernard</a:t>
            </a:r>
            <a:r>
              <a:rPr lang="fr-FR" dirty="0"/>
              <a:t>, P.-Y. &amp; </a:t>
            </a:r>
            <a:r>
              <a:rPr lang="fr-FR" dirty="0" err="1"/>
              <a:t>Michaut</a:t>
            </a:r>
            <a:r>
              <a:rPr lang="fr-FR" dirty="0"/>
              <a:t> C. (2014). Marre de l’école ? Les motifs de décrochage scolaire. </a:t>
            </a:r>
            <a:r>
              <a:rPr lang="fr-FR" i="1" dirty="0"/>
              <a:t>Notes du CREN</a:t>
            </a:r>
            <a:r>
              <a:rPr lang="fr-FR" dirty="0"/>
              <a:t> n° 17, mars. </a:t>
            </a:r>
            <a:endParaRPr lang="fr-FR" dirty="0" smtClean="0"/>
          </a:p>
          <a:p>
            <a:r>
              <a:rPr lang="fr-FR" dirty="0" err="1" smtClean="0"/>
              <a:t>Corcuff</a:t>
            </a:r>
            <a:r>
              <a:rPr lang="fr-FR" dirty="0" smtClean="0"/>
              <a:t>, P. (1995)</a:t>
            </a:r>
            <a:r>
              <a:rPr lang="fr-FR" i="1" dirty="0" smtClean="0"/>
              <a:t>. Les nouvelles sociologies. Entre le collectif et l’individuel. </a:t>
            </a:r>
            <a:r>
              <a:rPr lang="fr-FR" dirty="0" smtClean="0"/>
              <a:t>Paris : Armand Colin</a:t>
            </a:r>
          </a:p>
          <a:p>
            <a:r>
              <a:rPr lang="fr-FR" dirty="0" smtClean="0"/>
              <a:t>Schwartz, B. (2007). </a:t>
            </a:r>
            <a:r>
              <a:rPr lang="fr-FR" i="1" dirty="0" smtClean="0"/>
              <a:t>Rapport pour l’insertion professionnelle et sociale des jeunes.</a:t>
            </a:r>
            <a:r>
              <a:rPr lang="fr-FR" dirty="0" smtClean="0"/>
              <a:t> Rennes : Apogée.</a:t>
            </a:r>
          </a:p>
          <a:p>
            <a:r>
              <a:rPr lang="fr-FR" dirty="0" smtClean="0"/>
              <a:t>Verdier, E. (2008). L’éducation et la formation tout au long de la vie : une orientation européenne, des régimes d’action publique et des modèles nationaux en évolution. Sociologies et sociétés, 40 (1), 195-225.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844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Deux paradoxes :</a:t>
            </a:r>
          </a:p>
          <a:p>
            <a:r>
              <a:rPr lang="fr-FR" dirty="0" smtClean="0"/>
              <a:t>- un problème ancien, une désignation nouvelle</a:t>
            </a:r>
          </a:p>
          <a:p>
            <a:r>
              <a:rPr lang="fr-FR" dirty="0" smtClean="0"/>
              <a:t>- une diminution tendancielle, une dramatisation récente</a:t>
            </a:r>
          </a:p>
          <a:p>
            <a:r>
              <a:rPr lang="fr-FR" dirty="0" smtClean="0"/>
              <a:t>Séparer le problème de sa désignation</a:t>
            </a:r>
          </a:p>
          <a:p>
            <a:r>
              <a:rPr lang="fr-FR" dirty="0" smtClean="0"/>
              <a:t>I Une construction historique </a:t>
            </a:r>
          </a:p>
          <a:p>
            <a:r>
              <a:rPr lang="fr-FR" dirty="0" smtClean="0"/>
              <a:t>II Une construction sociale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 L’évolution à long terme des sortants non diplômés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6459009"/>
              </p:ext>
            </p:extLst>
          </p:nvPr>
        </p:nvGraphicFramePr>
        <p:xfrm>
          <a:off x="971600" y="2420938"/>
          <a:ext cx="7416823" cy="2448222"/>
        </p:xfrm>
        <a:graphic>
          <a:graphicData uri="http://schemas.openxmlformats.org/presentationml/2006/ole">
            <p:oleObj spid="_x0000_s2063" name="Document" r:id="rId3" imgW="6218743" imgH="1855152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50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Dans les années 1980 : une problématique de l’insertion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Des jeunes non qualifiés … </a:t>
            </a:r>
          </a:p>
          <a:p>
            <a:r>
              <a:rPr lang="fr-FR" dirty="0" smtClean="0"/>
              <a:t>aux sortants non diplômés</a:t>
            </a:r>
          </a:p>
          <a:p>
            <a:r>
              <a:rPr lang="fr-FR" dirty="0" smtClean="0"/>
              <a:t>Les difficultés d’insertion professionnelle</a:t>
            </a:r>
          </a:p>
          <a:p>
            <a:endParaRPr lang="fr-FR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84984"/>
            <a:ext cx="5184750" cy="288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4905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dispositifs et des mesures orientés vers l’insertion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rapport Schwartz (1981)</a:t>
            </a:r>
          </a:p>
          <a:p>
            <a:r>
              <a:rPr lang="fr-FR" dirty="0" smtClean="0"/>
              <a:t>Stages, emplois aidés et accueil des jeunes</a:t>
            </a:r>
          </a:p>
          <a:p>
            <a:r>
              <a:rPr lang="fr-FR" dirty="0" smtClean="0"/>
              <a:t>Les Missions locales, principal dispositif d’accueil des jeunes faiblement qualifiés</a:t>
            </a:r>
          </a:p>
          <a:p>
            <a:r>
              <a:rPr lang="fr-FR" dirty="0" smtClean="0"/>
              <a:t>Un absent : l’école</a:t>
            </a:r>
          </a:p>
          <a:p>
            <a:r>
              <a:rPr lang="fr-FR" i="1" dirty="0"/>
              <a:t>«  Je vais vous faire un aveu. Lorsque j’ai fait mon rapport en 81, à la demande du Premier ministre, il m’a dit : " Je vous demande de ne pas parler de l’école."  Naturellement qu’il faut la changer »</a:t>
            </a:r>
            <a:r>
              <a:rPr lang="fr-FR" dirty="0"/>
              <a:t> </a:t>
            </a:r>
            <a:r>
              <a:rPr lang="fr-FR" dirty="0" smtClean="0"/>
              <a:t>(B. Schwartz, cité </a:t>
            </a:r>
            <a:r>
              <a:rPr lang="fr-FR" dirty="0"/>
              <a:t>dans la postface de Philippe </a:t>
            </a:r>
            <a:r>
              <a:rPr lang="fr-FR" dirty="0" err="1"/>
              <a:t>Labbé</a:t>
            </a:r>
            <a:r>
              <a:rPr lang="fr-FR" dirty="0"/>
              <a:t> à la réédition du rapport en 2007, p. 188) </a:t>
            </a:r>
          </a:p>
        </p:txBody>
      </p:sp>
    </p:spTree>
    <p:extLst>
      <p:ext uri="{BB962C8B-B14F-4D97-AF65-F5344CB8AC3E}">
        <p14:creationId xmlns:p14="http://schemas.microsoft.com/office/powerpoint/2010/main" xmlns="" val="80590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L’émergence d’une nouvelle désignation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sz="2800" dirty="0" smtClean="0"/>
              <a:t>Les dispositifs de l’Education nationale : DIJEN </a:t>
            </a:r>
            <a:r>
              <a:rPr lang="fr-FR" sz="2800" dirty="0"/>
              <a:t>(1986), MGI (1996)</a:t>
            </a:r>
          </a:p>
          <a:p>
            <a:r>
              <a:rPr lang="fr-FR" sz="2800" dirty="0" smtClean="0"/>
              <a:t>La </a:t>
            </a:r>
            <a:r>
              <a:rPr lang="fr-FR" sz="2800" dirty="0"/>
              <a:t>mise à l</a:t>
            </a:r>
            <a:r>
              <a:rPr lang="ja-JP" altLang="fr-FR" sz="2800" dirty="0">
                <a:latin typeface="Arial"/>
              </a:rPr>
              <a:t>’</a:t>
            </a:r>
            <a:r>
              <a:rPr lang="fr-FR" sz="2800" dirty="0"/>
              <a:t>agenda au niveau international : le processus de Lisbonne (2000</a:t>
            </a:r>
            <a:r>
              <a:rPr lang="fr-FR" sz="2800" dirty="0" smtClean="0"/>
              <a:t>), Education 2020</a:t>
            </a:r>
          </a:p>
          <a:p>
            <a:r>
              <a:rPr lang="fr-FR" sz="2800" dirty="0" smtClean="0"/>
              <a:t>Les entrepreneurs de cause du décrochage scolaire :</a:t>
            </a:r>
          </a:p>
          <a:p>
            <a:pPr>
              <a:buFont typeface="Wingdings" charset="2"/>
              <a:buChar char="Ø"/>
            </a:pPr>
            <a:r>
              <a:rPr lang="fr-FR" sz="2800" i="1" dirty="0" smtClean="0"/>
              <a:t>Innovateurs et militants pédagogiques</a:t>
            </a:r>
          </a:p>
          <a:p>
            <a:pPr>
              <a:buFont typeface="Wingdings" charset="2"/>
              <a:buChar char="Ø"/>
            </a:pPr>
            <a:r>
              <a:rPr lang="fr-FR" sz="2800" i="1" dirty="0" smtClean="0"/>
              <a:t>Un produit importé ?</a:t>
            </a:r>
          </a:p>
          <a:p>
            <a:pPr>
              <a:buFont typeface="Wingdings" charset="2"/>
              <a:buChar char="Ø"/>
            </a:pPr>
            <a:r>
              <a:rPr lang="fr-FR" sz="2800" i="1" dirty="0" smtClean="0"/>
              <a:t>De nouveaux secteurs d’intervention publique : délégation interministérielle à la ville, agence nouvelle des solidarités actives</a:t>
            </a:r>
            <a:endParaRPr lang="fr-FR" sz="2800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71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mise à l’agenda politique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Les expérimentations sociales</a:t>
            </a:r>
          </a:p>
          <a:p>
            <a:r>
              <a:rPr lang="fr-FR" dirty="0" smtClean="0"/>
              <a:t>Le discours d’Avignon (23 septembre 2009)</a:t>
            </a:r>
          </a:p>
          <a:p>
            <a:r>
              <a:rPr lang="fr-FR" dirty="0" smtClean="0"/>
              <a:t>Les textes : </a:t>
            </a:r>
            <a:r>
              <a:rPr lang="fr-FR" dirty="0"/>
              <a:t>circulaire </a:t>
            </a:r>
            <a:r>
              <a:rPr lang="fr-FR" dirty="0" smtClean="0"/>
              <a:t>interministérielle </a:t>
            </a:r>
            <a:r>
              <a:rPr lang="fr-FR" dirty="0"/>
              <a:t>du 18 </a:t>
            </a:r>
            <a:r>
              <a:rPr lang="fr-FR" dirty="0" smtClean="0"/>
              <a:t>décembre </a:t>
            </a:r>
            <a:r>
              <a:rPr lang="fr-FR" dirty="0"/>
              <a:t>2008, l’instruction </a:t>
            </a:r>
            <a:r>
              <a:rPr lang="fr-FR" dirty="0" smtClean="0"/>
              <a:t>interministérielle </a:t>
            </a:r>
            <a:r>
              <a:rPr lang="fr-FR" dirty="0"/>
              <a:t>du 22 avril </a:t>
            </a:r>
            <a:r>
              <a:rPr lang="fr-FR" dirty="0" smtClean="0"/>
              <a:t>2009.</a:t>
            </a:r>
          </a:p>
          <a:p>
            <a:r>
              <a:rPr lang="fr-FR" dirty="0" smtClean="0"/>
              <a:t>Deux préoccupations affichées : </a:t>
            </a:r>
          </a:p>
          <a:p>
            <a:r>
              <a:rPr lang="fr-FR" dirty="0" smtClean="0"/>
              <a:t>- </a:t>
            </a:r>
            <a:r>
              <a:rPr lang="fr-FR" i="1" dirty="0" smtClean="0"/>
              <a:t>identification des jeunes en situation de décrochage</a:t>
            </a:r>
          </a:p>
          <a:p>
            <a:r>
              <a:rPr lang="fr-FR" i="1" dirty="0" smtClean="0"/>
              <a:t>-  construire des actions partenariales</a:t>
            </a:r>
          </a:p>
          <a:p>
            <a:r>
              <a:rPr lang="fr-FR" dirty="0" smtClean="0"/>
              <a:t>La mise en place de SIEI (système interministériel d’échanges d’informations) (2011)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4410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 conception du décrochage scolaire ?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 décrochage comme situation : « anciens élèves ou apprentis qui ne sont plus inscrits dans un cycle de formation et qui n’ont pas atteint un niveau de qualification fixé par voie réglementaire » (article L. 313-7 du code de l’éducation)</a:t>
            </a:r>
          </a:p>
          <a:p>
            <a:r>
              <a:rPr lang="fr-FR" dirty="0" smtClean="0"/>
              <a:t>Une construction fondée sur la mesure statistique (taux de sortants précoces, taux de sortants sans diplôme, nombre de décrocheurs au sens de SIEI, 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6407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conception partagée ?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Pierre-Yves Bernard CREN Université de nantes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C398-26B2-4BBA-962B-27C831CFF2E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« Aujourd’hui, il y a beaucoup de choses, on parle beaucoup, enfin, du </a:t>
            </a:r>
            <a:r>
              <a:rPr lang="fr-FR" dirty="0" smtClean="0"/>
              <a:t>décrochage. </a:t>
            </a:r>
            <a:r>
              <a:rPr lang="fr-FR" dirty="0"/>
              <a:t>Moi, j’ai horreur de ce terme-là. Nous, on parle de “</a:t>
            </a:r>
            <a:r>
              <a:rPr lang="fr-FR" dirty="0" err="1"/>
              <a:t>rupturants</a:t>
            </a:r>
            <a:r>
              <a:rPr lang="fr-FR" dirty="0"/>
              <a:t>”. Parce que je trouve que de parler de </a:t>
            </a:r>
            <a:r>
              <a:rPr lang="fr-FR" dirty="0" smtClean="0"/>
              <a:t>“décrocheurs”</a:t>
            </a:r>
            <a:r>
              <a:rPr lang="fr-FR" dirty="0"/>
              <a:t>..., pour les jeunes dont on parle, ce n’est pas </a:t>
            </a:r>
            <a:r>
              <a:rPr lang="fr-FR" dirty="0" smtClean="0"/>
              <a:t>très </a:t>
            </a:r>
            <a:r>
              <a:rPr lang="fr-FR" dirty="0"/>
              <a:t>valorisant. Et puis là, il y a une </a:t>
            </a:r>
            <a:r>
              <a:rPr lang="fr-FR" dirty="0" smtClean="0"/>
              <a:t>ambiguïté́ </a:t>
            </a:r>
            <a:r>
              <a:rPr lang="fr-FR" dirty="0"/>
              <a:t>entre “jeunes sans solutions”, “jeunes </a:t>
            </a:r>
            <a:r>
              <a:rPr lang="fr-FR" dirty="0" smtClean="0"/>
              <a:t>décrocheurs” </a:t>
            </a:r>
            <a:r>
              <a:rPr lang="fr-FR" dirty="0"/>
              <a:t>» (Conseil </a:t>
            </a:r>
            <a:r>
              <a:rPr lang="fr-FR" dirty="0" smtClean="0"/>
              <a:t>Régional)</a:t>
            </a:r>
            <a:r>
              <a:rPr lang="fr-FR" dirty="0"/>
              <a:t>. </a:t>
            </a:r>
          </a:p>
          <a:p>
            <a:r>
              <a:rPr lang="fr-FR" dirty="0" smtClean="0"/>
              <a:t>«</a:t>
            </a:r>
            <a:r>
              <a:rPr lang="fr-FR" dirty="0"/>
              <a:t>Pour nous, le </a:t>
            </a:r>
            <a:r>
              <a:rPr lang="fr-FR" dirty="0" smtClean="0"/>
              <a:t>décrocheur, </a:t>
            </a:r>
            <a:r>
              <a:rPr lang="fr-FR" dirty="0"/>
              <a:t>il est celui qui a </a:t>
            </a:r>
            <a:r>
              <a:rPr lang="fr-FR" dirty="0" smtClean="0"/>
              <a:t>décroché </a:t>
            </a:r>
            <a:r>
              <a:rPr lang="fr-FR" dirty="0"/>
              <a:t>avant 16 ans. Pour l’Education Nationale, il est celui qui a un parcours chaotique à partir de 16 ans. Donc on voit bien qu’on n’est pas du tout sur le </a:t>
            </a:r>
            <a:r>
              <a:rPr lang="fr-FR" dirty="0" smtClean="0"/>
              <a:t>même </a:t>
            </a:r>
            <a:r>
              <a:rPr lang="fr-FR" dirty="0"/>
              <a:t>regard porté. Parce que </a:t>
            </a:r>
            <a:r>
              <a:rPr lang="fr-FR" dirty="0" smtClean="0"/>
              <a:t>nous (…), </a:t>
            </a:r>
            <a:r>
              <a:rPr lang="fr-FR" dirty="0"/>
              <a:t>le zoom, c’est sur les 20% de jeunes qui ne sont nulle part. J’ai envie de dire que ceux dont parle l’Education Nationale, c’est </a:t>
            </a:r>
            <a:r>
              <a:rPr lang="fr-FR" dirty="0" smtClean="0"/>
              <a:t>(…) les </a:t>
            </a:r>
            <a:r>
              <a:rPr lang="fr-FR" dirty="0"/>
              <a:t>80% de jeunes qui sont encore scolaires et qui ont un parcours un peu chaotique ou </a:t>
            </a:r>
            <a:r>
              <a:rPr lang="fr-FR" dirty="0" smtClean="0"/>
              <a:t>(…) qui </a:t>
            </a:r>
            <a:r>
              <a:rPr lang="fr-FR" dirty="0"/>
              <a:t>ont un peu de mal... Donc on n’est pas sur le </a:t>
            </a:r>
            <a:r>
              <a:rPr lang="fr-FR" dirty="0" smtClean="0"/>
              <a:t>même </a:t>
            </a:r>
            <a:r>
              <a:rPr lang="fr-FR" dirty="0"/>
              <a:t>regard, je </a:t>
            </a:r>
            <a:r>
              <a:rPr lang="fr-FR" dirty="0" smtClean="0"/>
              <a:t>pense. </a:t>
            </a:r>
            <a:r>
              <a:rPr lang="fr-FR" dirty="0"/>
              <a:t>Ce n’est pas tellement le </a:t>
            </a:r>
            <a:r>
              <a:rPr lang="fr-FR" dirty="0" smtClean="0"/>
              <a:t>décrochage </a:t>
            </a:r>
            <a:r>
              <a:rPr lang="fr-FR" dirty="0"/>
              <a:t>qui est un </a:t>
            </a:r>
            <a:r>
              <a:rPr lang="fr-FR" dirty="0" smtClean="0"/>
              <a:t>problème. </a:t>
            </a:r>
            <a:r>
              <a:rPr lang="fr-FR" dirty="0"/>
              <a:t>C’est que le jeune soit en </a:t>
            </a:r>
            <a:r>
              <a:rPr lang="fr-FR" dirty="0" smtClean="0"/>
              <a:t>difficulté </a:t>
            </a:r>
            <a:r>
              <a:rPr lang="fr-FR" dirty="0"/>
              <a:t>pour s’engager dans la </a:t>
            </a:r>
            <a:r>
              <a:rPr lang="fr-FR" dirty="0" smtClean="0"/>
              <a:t>société ensuite.» </a:t>
            </a:r>
            <a:r>
              <a:rPr lang="fr-FR" dirty="0"/>
              <a:t>(DIRPJJ) </a:t>
            </a:r>
          </a:p>
        </p:txBody>
      </p:sp>
    </p:spTree>
    <p:extLst>
      <p:ext uri="{BB962C8B-B14F-4D97-AF65-F5344CB8AC3E}">
        <p14:creationId xmlns:p14="http://schemas.microsoft.com/office/powerpoint/2010/main" xmlns="" val="368941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que">
  <a:themeElements>
    <a:clrScheme name="Civiqu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257</TotalTime>
  <Words>881</Words>
  <Application>Microsoft Macintosh PowerPoint</Application>
  <PresentationFormat>Affichage à l'écran (4:3)</PresentationFormat>
  <Paragraphs>124</Paragraphs>
  <Slides>17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Civique</vt:lpstr>
      <vt:lpstr>Document</vt:lpstr>
      <vt:lpstr>Pourquoi considérer le décrochage scolaire comme un problème ?</vt:lpstr>
      <vt:lpstr>Introduction</vt:lpstr>
      <vt:lpstr>I L’évolution à long terme des sortants non diplômés</vt:lpstr>
      <vt:lpstr>Dans les années 1980 : une problématique de l’insertion</vt:lpstr>
      <vt:lpstr>Des dispositifs et des mesures orientés vers l’insertion</vt:lpstr>
      <vt:lpstr>L’émergence d’une nouvelle désignation</vt:lpstr>
      <vt:lpstr>La mise à l’agenda politique</vt:lpstr>
      <vt:lpstr>Quelle conception du décrochage scolaire ?</vt:lpstr>
      <vt:lpstr>Une conception partagée ?</vt:lpstr>
      <vt:lpstr>II Une construction sociale</vt:lpstr>
      <vt:lpstr>Le décrochage : la construction scolaire d’un problème social</vt:lpstr>
      <vt:lpstr>Le décrochage scolaire comme processus : la construction d’une expérience personnelle</vt:lpstr>
      <vt:lpstr>Deux témoignages</vt:lpstr>
      <vt:lpstr>Ce que disent les jeunes de leur décrochage scolaire</vt:lpstr>
      <vt:lpstr>Quelques exemples</vt:lpstr>
      <vt:lpstr>Conclusion</vt:lpstr>
      <vt:lpstr>Bibliographie utilisée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(Dé)construction de l’objet « décrochage scolaire »</dc:title>
  <dc:subject/>
  <dc:creator>bernard-py</dc:creator>
  <cp:keywords/>
  <dc:description/>
  <cp:lastModifiedBy>utilisateur</cp:lastModifiedBy>
  <cp:revision>23</cp:revision>
  <dcterms:created xsi:type="dcterms:W3CDTF">2014-11-04T15:48:44Z</dcterms:created>
  <dcterms:modified xsi:type="dcterms:W3CDTF">2015-03-14T09:51:34Z</dcterms:modified>
  <cp:category/>
</cp:coreProperties>
</file>